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86"/>
  </p:notesMasterIdLst>
  <p:handoutMasterIdLst>
    <p:handoutMasterId r:id="rId87"/>
  </p:handoutMasterIdLst>
  <p:sldIdLst>
    <p:sldId id="311" r:id="rId2"/>
    <p:sldId id="429" r:id="rId3"/>
    <p:sldId id="369" r:id="rId4"/>
    <p:sldId id="337" r:id="rId5"/>
    <p:sldId id="341" r:id="rId6"/>
    <p:sldId id="469" r:id="rId7"/>
    <p:sldId id="332" r:id="rId8"/>
    <p:sldId id="367" r:id="rId9"/>
    <p:sldId id="334" r:id="rId10"/>
    <p:sldId id="335" r:id="rId11"/>
    <p:sldId id="340" r:id="rId12"/>
    <p:sldId id="339" r:id="rId13"/>
    <p:sldId id="456" r:id="rId14"/>
    <p:sldId id="347" r:id="rId15"/>
    <p:sldId id="343" r:id="rId16"/>
    <p:sldId id="404" r:id="rId17"/>
    <p:sldId id="413" r:id="rId18"/>
    <p:sldId id="462" r:id="rId19"/>
    <p:sldId id="463" r:id="rId20"/>
    <p:sldId id="464" r:id="rId21"/>
    <p:sldId id="465" r:id="rId22"/>
    <p:sldId id="402" r:id="rId23"/>
    <p:sldId id="440" r:id="rId24"/>
    <p:sldId id="364" r:id="rId25"/>
    <p:sldId id="338" r:id="rId26"/>
    <p:sldId id="428" r:id="rId27"/>
    <p:sldId id="362" r:id="rId28"/>
    <p:sldId id="349" r:id="rId29"/>
    <p:sldId id="350" r:id="rId30"/>
    <p:sldId id="394" r:id="rId31"/>
    <p:sldId id="390" r:id="rId32"/>
    <p:sldId id="392" r:id="rId33"/>
    <p:sldId id="391" r:id="rId34"/>
    <p:sldId id="442" r:id="rId35"/>
    <p:sldId id="457" r:id="rId36"/>
    <p:sldId id="351" r:id="rId37"/>
    <p:sldId id="393" r:id="rId38"/>
    <p:sldId id="400" r:id="rId39"/>
    <p:sldId id="446" r:id="rId40"/>
    <p:sldId id="450" r:id="rId41"/>
    <p:sldId id="418" r:id="rId42"/>
    <p:sldId id="419" r:id="rId43"/>
    <p:sldId id="352" r:id="rId44"/>
    <p:sldId id="353" r:id="rId45"/>
    <p:sldId id="354" r:id="rId46"/>
    <p:sldId id="416" r:id="rId47"/>
    <p:sldId id="355" r:id="rId48"/>
    <p:sldId id="417" r:id="rId49"/>
    <p:sldId id="356" r:id="rId50"/>
    <p:sldId id="357" r:id="rId51"/>
    <p:sldId id="358" r:id="rId52"/>
    <p:sldId id="359" r:id="rId53"/>
    <p:sldId id="422" r:id="rId54"/>
    <p:sldId id="423" r:id="rId55"/>
    <p:sldId id="424" r:id="rId56"/>
    <p:sldId id="436" r:id="rId57"/>
    <p:sldId id="430" r:id="rId58"/>
    <p:sldId id="438" r:id="rId59"/>
    <p:sldId id="403" r:id="rId60"/>
    <p:sldId id="437" r:id="rId61"/>
    <p:sldId id="431" r:id="rId62"/>
    <p:sldId id="434" r:id="rId63"/>
    <p:sldId id="441" r:id="rId64"/>
    <p:sldId id="360" r:id="rId65"/>
    <p:sldId id="365" r:id="rId66"/>
    <p:sldId id="366" r:id="rId67"/>
    <p:sldId id="361" r:id="rId68"/>
    <p:sldId id="371" r:id="rId69"/>
    <p:sldId id="368" r:id="rId70"/>
    <p:sldId id="439" r:id="rId71"/>
    <p:sldId id="373" r:id="rId72"/>
    <p:sldId id="425" r:id="rId73"/>
    <p:sldId id="426" r:id="rId74"/>
    <p:sldId id="427" r:id="rId75"/>
    <p:sldId id="447" r:id="rId76"/>
    <p:sldId id="448" r:id="rId77"/>
    <p:sldId id="449" r:id="rId78"/>
    <p:sldId id="458" r:id="rId79"/>
    <p:sldId id="459" r:id="rId80"/>
    <p:sldId id="460" r:id="rId81"/>
    <p:sldId id="461" r:id="rId82"/>
    <p:sldId id="468" r:id="rId83"/>
    <p:sldId id="466" r:id="rId84"/>
    <p:sldId id="467" r:id="rId85"/>
  </p:sldIdLst>
  <p:sldSz cx="9144000" cy="6858000" type="screen4x3"/>
  <p:notesSz cx="7099300" cy="10234613"/>
  <p:defaultTextStyle>
    <a:defPPr>
      <a:defRPr lang="zh-CN"/>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6600"/>
    <a:srgbClr val="00CC00"/>
    <a:srgbClr val="990099"/>
    <a:srgbClr val="003399"/>
    <a:srgbClr val="AAFCEC"/>
    <a:srgbClr val="FF0000"/>
    <a:srgbClr val="FFFFB5"/>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812" autoAdjust="0"/>
    <p:restoredTop sz="66909" autoAdjust="0"/>
  </p:normalViewPr>
  <p:slideViewPr>
    <p:cSldViewPr>
      <p:cViewPr varScale="1">
        <p:scale>
          <a:sx n="43" d="100"/>
          <a:sy n="43" d="100"/>
        </p:scale>
        <p:origin x="-1392" y="-96"/>
      </p:cViewPr>
      <p:guideLst>
        <p:guide orient="horz"/>
        <p:guide/>
      </p:guideLst>
    </p:cSldViewPr>
  </p:slideViewPr>
  <p:outlineViewPr>
    <p:cViewPr>
      <p:scale>
        <a:sx n="50" d="100"/>
        <a:sy n="50" d="100"/>
      </p:scale>
      <p:origin x="0" y="1384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9.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8706"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b="0">
                <a:latin typeface="Tahoma" pitchFamily="34" charset="0"/>
              </a:defRPr>
            </a:lvl1pPr>
          </a:lstStyle>
          <a:p>
            <a:pPr>
              <a:defRPr/>
            </a:pPr>
            <a:endParaRPr lang="en-US" altLang="zh-CN"/>
          </a:p>
        </p:txBody>
      </p:sp>
      <p:sp>
        <p:nvSpPr>
          <p:cNvPr id="328707" name="Rectangle 3"/>
          <p:cNvSpPr>
            <a:spLocks noGrp="1" noChangeArrowheads="1"/>
          </p:cNvSpPr>
          <p:nvPr>
            <p:ph type="dt" sz="quarter"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b="0">
                <a:latin typeface="Tahoma" pitchFamily="34" charset="0"/>
              </a:defRPr>
            </a:lvl1pPr>
          </a:lstStyle>
          <a:p>
            <a:pPr>
              <a:defRPr/>
            </a:pPr>
            <a:fld id="{8B966AAF-3724-416B-9DC4-A70ADACDDBD4}" type="datetimeFigureOut">
              <a:rPr lang="zh-CN" altLang="en-US"/>
              <a:pPr>
                <a:defRPr/>
              </a:pPr>
              <a:t>2013-5-27</a:t>
            </a:fld>
            <a:endParaRPr lang="en-US" altLang="zh-CN"/>
          </a:p>
        </p:txBody>
      </p:sp>
      <p:sp>
        <p:nvSpPr>
          <p:cNvPr id="328708" name="Rectangle 4"/>
          <p:cNvSpPr>
            <a:spLocks noGrp="1" noChangeArrowheads="1"/>
          </p:cNvSpPr>
          <p:nvPr>
            <p:ph type="ftr" sz="quarter" idx="2"/>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b="0">
                <a:latin typeface="Tahoma" pitchFamily="34" charset="0"/>
              </a:defRPr>
            </a:lvl1pPr>
          </a:lstStyle>
          <a:p>
            <a:pPr>
              <a:defRPr/>
            </a:pPr>
            <a:endParaRPr lang="en-US" altLang="zh-CN"/>
          </a:p>
        </p:txBody>
      </p:sp>
      <p:sp>
        <p:nvSpPr>
          <p:cNvPr id="328709" name="Rectangle 5"/>
          <p:cNvSpPr>
            <a:spLocks noGrp="1" noChangeArrowheads="1"/>
          </p:cNvSpPr>
          <p:nvPr>
            <p:ph type="sldNum" sz="quarter" idx="3"/>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b="0">
                <a:latin typeface="Tahoma" pitchFamily="34" charset="0"/>
              </a:defRPr>
            </a:lvl1pPr>
          </a:lstStyle>
          <a:p>
            <a:pPr>
              <a:defRPr/>
            </a:pPr>
            <a:fld id="{251EFC8C-D0DE-455A-A4CC-7EFCB93ED7A0}" type="slidenum">
              <a:rPr lang="zh-CN" altLang="en-US"/>
              <a:pPr>
                <a:defRPr/>
              </a:pPr>
              <a:t>‹#›</a:t>
            </a:fld>
            <a:endParaRPr lang="en-US" altLang="zh-CN"/>
          </a:p>
        </p:txBody>
      </p:sp>
    </p:spTree>
    <p:extLst>
      <p:ext uri="{BB962C8B-B14F-4D97-AF65-F5344CB8AC3E}">
        <p14:creationId xmlns:p14="http://schemas.microsoft.com/office/powerpoint/2010/main" val="25253956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9048" tIns="49524" rIns="99048" bIns="49524" numCol="1" anchor="t" anchorCtr="0" compatLnSpc="1">
            <a:prstTxWarp prst="textNoShape">
              <a:avLst/>
            </a:prstTxWarp>
          </a:bodyPr>
          <a:lstStyle>
            <a:lvl1pPr defTabSz="990600">
              <a:defRPr sz="1300" b="0">
                <a:latin typeface="Calibri" pitchFamily="34" charset="0"/>
              </a:defRPr>
            </a:lvl1pPr>
          </a:lstStyle>
          <a:p>
            <a:pPr>
              <a:defRPr/>
            </a:pPr>
            <a:endParaRPr lang="zh-CN" altLang="en-US"/>
          </a:p>
        </p:txBody>
      </p:sp>
      <p:sp>
        <p:nvSpPr>
          <p:cNvPr id="3" name="Date Placeholder 2"/>
          <p:cNvSpPr>
            <a:spLocks noGrp="1"/>
          </p:cNvSpPr>
          <p:nvPr>
            <p:ph type="dt" idx="1"/>
          </p:nvPr>
        </p:nvSpPr>
        <p:spPr bwMode="auto">
          <a:xfrm>
            <a:off x="4021138" y="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9048" tIns="49524" rIns="99048" bIns="49524" numCol="1" anchor="t" anchorCtr="0" compatLnSpc="1">
            <a:prstTxWarp prst="textNoShape">
              <a:avLst/>
            </a:prstTxWarp>
          </a:bodyPr>
          <a:lstStyle>
            <a:lvl1pPr algn="r" defTabSz="990600">
              <a:defRPr sz="1300" b="0">
                <a:latin typeface="Calibri" pitchFamily="34" charset="0"/>
              </a:defRPr>
            </a:lvl1pPr>
          </a:lstStyle>
          <a:p>
            <a:pPr>
              <a:defRPr/>
            </a:pPr>
            <a:fld id="{AF76054D-A216-46F6-A202-EF8709A95FFF}" type="datetimeFigureOut">
              <a:rPr lang="zh-CN" altLang="en-US"/>
              <a:pPr>
                <a:defRPr/>
              </a:pPr>
              <a:t>2013-5-27</a:t>
            </a:fld>
            <a:endParaRPr lang="en-US" altLang="zh-CN"/>
          </a:p>
        </p:txBody>
      </p:sp>
      <p:sp>
        <p:nvSpPr>
          <p:cNvPr id="4" name="Slide Image Placeholder 3"/>
          <p:cNvSpPr>
            <a:spLocks noGrp="1" noRot="1" noChangeAspect="1"/>
          </p:cNvSpPr>
          <p:nvPr>
            <p:ph type="sldImg" idx="2"/>
          </p:nvPr>
        </p:nvSpPr>
        <p:spPr>
          <a:xfrm>
            <a:off x="990600" y="768350"/>
            <a:ext cx="5118100" cy="3836988"/>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Notes Placeholder 4"/>
          <p:cNvSpPr>
            <a:spLocks noGrp="1"/>
          </p:cNvSpPr>
          <p:nvPr>
            <p:ph type="body" sz="quarter" idx="3"/>
          </p:nvPr>
        </p:nvSpPr>
        <p:spPr bwMode="auto">
          <a:xfrm>
            <a:off x="709613" y="4860925"/>
            <a:ext cx="5680075" cy="460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9048" tIns="49524" rIns="99048" bIns="49524"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endParaRPr lang="zh-CN" altLang="en-US" noProof="0"/>
          </a:p>
        </p:txBody>
      </p:sp>
      <p:sp>
        <p:nvSpPr>
          <p:cNvPr id="6" name="Footer Placeholder 5"/>
          <p:cNvSpPr>
            <a:spLocks noGrp="1"/>
          </p:cNvSpPr>
          <p:nvPr>
            <p:ph type="ftr" sz="quarter" idx="4"/>
          </p:nvPr>
        </p:nvSpPr>
        <p:spPr bwMode="auto">
          <a:xfrm>
            <a:off x="0"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9048" tIns="49524" rIns="99048" bIns="49524" numCol="1" anchor="b" anchorCtr="0" compatLnSpc="1">
            <a:prstTxWarp prst="textNoShape">
              <a:avLst/>
            </a:prstTxWarp>
          </a:bodyPr>
          <a:lstStyle>
            <a:lvl1pPr defTabSz="990600">
              <a:defRPr sz="1300" b="0">
                <a:latin typeface="Calibri" pitchFamily="34" charset="0"/>
              </a:defRPr>
            </a:lvl1pPr>
          </a:lstStyle>
          <a:p>
            <a:pPr>
              <a:defRPr/>
            </a:pPr>
            <a:endParaRPr lang="zh-CN" altLang="en-US"/>
          </a:p>
        </p:txBody>
      </p:sp>
      <p:sp>
        <p:nvSpPr>
          <p:cNvPr id="7" name="Slide Number Placeholder 6"/>
          <p:cNvSpPr>
            <a:spLocks noGrp="1"/>
          </p:cNvSpPr>
          <p:nvPr>
            <p:ph type="sldNum" sz="quarter" idx="5"/>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9048" tIns="49524" rIns="99048" bIns="49524" numCol="1" anchor="b" anchorCtr="0" compatLnSpc="1">
            <a:prstTxWarp prst="textNoShape">
              <a:avLst/>
            </a:prstTxWarp>
          </a:bodyPr>
          <a:lstStyle>
            <a:lvl1pPr algn="r" defTabSz="990600">
              <a:defRPr sz="1300" b="0">
                <a:latin typeface="Calibri" pitchFamily="34" charset="0"/>
              </a:defRPr>
            </a:lvl1pPr>
          </a:lstStyle>
          <a:p>
            <a:pPr>
              <a:defRPr/>
            </a:pPr>
            <a:fld id="{EC18BA31-1593-47AD-9B09-A46530CE6C90}" type="slidenum">
              <a:rPr lang="zh-CN" altLang="en-US"/>
              <a:pPr>
                <a:defRPr/>
              </a:pPr>
              <a:t>‹#›</a:t>
            </a:fld>
            <a:endParaRPr lang="en-US" altLang="zh-CN"/>
          </a:p>
        </p:txBody>
      </p:sp>
    </p:spTree>
    <p:extLst>
      <p:ext uri="{BB962C8B-B14F-4D97-AF65-F5344CB8AC3E}">
        <p14:creationId xmlns:p14="http://schemas.microsoft.com/office/powerpoint/2010/main" val="415255702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Rectangle 3"/>
          <p:cNvSpPr>
            <a:spLocks noGrp="1"/>
          </p:cNvSpPr>
          <p:nvPr>
            <p:ph type="body" idx="1"/>
          </p:nvPr>
        </p:nvSpPr>
        <p:spPr>
          <a:noFill/>
        </p:spPr>
        <p:txBody>
          <a:bodyPr/>
          <a:lstStyle/>
          <a:p>
            <a:pPr eaLnBrk="1" hangingPunct="1"/>
            <a:endParaRPr lang="en-US" altLang="zh-CN"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Rectangle 3"/>
          <p:cNvSpPr>
            <a:spLocks noGrp="1"/>
          </p:cNvSpPr>
          <p:nvPr>
            <p:ph type="body" idx="1"/>
          </p:nvPr>
        </p:nvSpPr>
        <p:spPr>
          <a:noFill/>
        </p:spPr>
        <p:txBody>
          <a:bodyPr/>
          <a:lstStyle/>
          <a:p>
            <a:pPr eaLnBrk="1" hangingPunct="1">
              <a:lnSpc>
                <a:spcPct val="80000"/>
              </a:lnSpc>
            </a:pPr>
            <a:r>
              <a:rPr lang="zh-CN" altLang="en-US" sz="900" dirty="0" smtClean="0"/>
              <a:t>关于干净代码的第二个价值观就是“简单”</a:t>
            </a:r>
          </a:p>
          <a:p>
            <a:pPr eaLnBrk="1" hangingPunct="1">
              <a:lnSpc>
                <a:spcPct val="80000"/>
              </a:lnSpc>
            </a:pPr>
            <a:endParaRPr lang="zh-CN" altLang="en-US" sz="900" dirty="0" smtClean="0"/>
          </a:p>
          <a:p>
            <a:pPr eaLnBrk="1" hangingPunct="1">
              <a:lnSpc>
                <a:spcPct val="80000"/>
              </a:lnSpc>
            </a:pPr>
            <a:r>
              <a:rPr lang="zh-CN" altLang="en-US" sz="900" dirty="0" smtClean="0"/>
              <a:t>赫尔曾经说：有两种写程序的方法，一种是，程序写得如此简单因此明显的没有缺陷，另一种是，程序写得如此的复杂因此看不出有明显的缺陷。第一种方法要困难很多</a:t>
            </a:r>
          </a:p>
          <a:p>
            <a:pPr eaLnBrk="1" hangingPunct="1"/>
            <a:r>
              <a:rPr lang="zh-CN" altLang="en-US" dirty="0" smtClean="0"/>
              <a:t>谁是赫尔呢？没听说过赫尔，也至少听说过大名鼎鼎的“快速排序”算法，赫尔发明了“快速排序”算法。</a:t>
            </a:r>
          </a:p>
          <a:p>
            <a:pPr eaLnBrk="1" hangingPunct="1"/>
            <a:r>
              <a:rPr lang="zh-CN" altLang="en-US" dirty="0" smtClean="0"/>
              <a:t>赫尔在</a:t>
            </a:r>
            <a:r>
              <a:rPr lang="en-US" altLang="zh-CN" dirty="0" smtClean="0"/>
              <a:t>1999</a:t>
            </a:r>
            <a:r>
              <a:rPr lang="zh-CN" altLang="en-US" dirty="0" smtClean="0"/>
              <a:t>年，大概是</a:t>
            </a:r>
            <a:r>
              <a:rPr lang="en-US" altLang="zh-CN" dirty="0" smtClean="0"/>
              <a:t>65</a:t>
            </a:r>
            <a:r>
              <a:rPr lang="zh-CN" altLang="en-US" dirty="0" smtClean="0"/>
              <a:t>岁的时候，被微软剑桥研究院聘任为高级程序员，</a:t>
            </a:r>
            <a:r>
              <a:rPr lang="en-US" altLang="zh-CN" dirty="0" smtClean="0"/>
              <a:t>65</a:t>
            </a:r>
            <a:r>
              <a:rPr lang="zh-CN" altLang="en-US" dirty="0" smtClean="0"/>
              <a:t>岁还在做高级程序员，典型的码农嘛</a:t>
            </a:r>
            <a:endParaRPr lang="en-US" altLang="zh-CN" dirty="0" smtClean="0"/>
          </a:p>
          <a:p>
            <a:pPr eaLnBrk="1" hangingPunct="1"/>
            <a:r>
              <a:rPr lang="zh-CN" altLang="en-US" dirty="0" smtClean="0"/>
              <a:t>赫尔在</a:t>
            </a:r>
            <a:r>
              <a:rPr lang="en-US" altLang="zh-CN" dirty="0" smtClean="0"/>
              <a:t>2000</a:t>
            </a:r>
            <a:r>
              <a:rPr lang="zh-CN" altLang="en-US" dirty="0" smtClean="0"/>
              <a:t>年，</a:t>
            </a:r>
            <a:r>
              <a:rPr lang="en-US" altLang="zh-CN" dirty="0" smtClean="0"/>
              <a:t>66</a:t>
            </a:r>
            <a:r>
              <a:rPr lang="zh-CN" altLang="en-US" dirty="0" smtClean="0"/>
              <a:t>岁时，因为在计算机科学和教育领域的贡献，被封为爵士，是如假包换的贵族</a:t>
            </a:r>
          </a:p>
          <a:p>
            <a:pPr eaLnBrk="1" hangingPunct="1"/>
            <a:endParaRPr lang="zh-CN" altLang="en-US" dirty="0" smtClean="0"/>
          </a:p>
          <a:p>
            <a:pPr eaLnBrk="1" hangingPunct="1"/>
            <a:r>
              <a:rPr lang="zh-CN" altLang="en-US" dirty="0" smtClean="0"/>
              <a:t>干净的代码是关于选择的</a:t>
            </a:r>
          </a:p>
          <a:p>
            <a:pPr eaLnBrk="1" hangingPunct="1"/>
            <a:r>
              <a:rPr lang="zh-CN" altLang="en-US" dirty="0" smtClean="0"/>
              <a:t>做一个码农还是一个贵族，也是我们自己的选择</a:t>
            </a:r>
          </a:p>
          <a:p>
            <a:pPr eaLnBrk="1" hangingPunct="1"/>
            <a:endParaRPr lang="zh-CN" altLang="en-US" dirty="0" smtClean="0"/>
          </a:p>
          <a:p>
            <a:pPr eaLnBrk="1" hangingPunct="1"/>
            <a:r>
              <a:rPr lang="zh-CN" altLang="en-US" dirty="0" smtClean="0"/>
              <a:t>解决方案越简单，就越接近问题的本质复杂度，犯错误的可能就越小</a:t>
            </a:r>
          </a:p>
          <a:p>
            <a:pPr eaLnBrk="1" hangingPunct="1"/>
            <a:r>
              <a:rPr lang="zh-CN" altLang="en-US" dirty="0" smtClean="0"/>
              <a:t>假设我们每写一行代码都有犯错的可能，多余的复杂度和多余的代码意味着程序更多的出错的风险</a:t>
            </a:r>
          </a:p>
          <a:p>
            <a:pPr eaLnBrk="1" hangingPunct="1"/>
            <a:endParaRPr lang="zh-CN" altLang="en-US" dirty="0" smtClean="0"/>
          </a:p>
          <a:p>
            <a:pPr eaLnBrk="1" hangingPunct="1"/>
            <a:r>
              <a:rPr lang="zh-CN" altLang="en-US" dirty="0" smtClean="0"/>
              <a:t>简单意味着接近事务的本质</a:t>
            </a:r>
          </a:p>
          <a:p>
            <a:pPr eaLnBrk="1" hangingPunct="1"/>
            <a:r>
              <a:rPr lang="zh-CN" altLang="en-US" dirty="0" smtClean="0"/>
              <a:t>我们现在都知道，行星都是围绕着太阳转</a:t>
            </a:r>
          </a:p>
          <a:p>
            <a:pPr eaLnBrk="1" hangingPunct="1"/>
            <a:r>
              <a:rPr lang="zh-CN" altLang="en-US" dirty="0" smtClean="0"/>
              <a:t>但是能想像一下在地心说模型下行星的运行轨迹吗？那该有多么复杂呀</a:t>
            </a:r>
          </a:p>
          <a:p>
            <a:pPr eaLnBrk="1" hangingPunct="1"/>
            <a:endParaRPr lang="zh-CN" altLang="en-US" dirty="0" smtClean="0"/>
          </a:p>
          <a:p>
            <a:pPr eaLnBrk="1" hangingPunct="1"/>
            <a:r>
              <a:rPr lang="zh-CN" altLang="en-US" dirty="0" smtClean="0"/>
              <a:t>简单的代码是干净的代码</a:t>
            </a:r>
          </a:p>
          <a:p>
            <a:pPr eaLnBrk="1" hangingPunct="1"/>
            <a:r>
              <a:rPr lang="zh-CN" altLang="en-US" dirty="0" smtClean="0"/>
              <a:t>如果有两段实现同一功能的代码，一个简单，一个复杂，我们选择简单的代码</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Rectangle 3"/>
          <p:cNvSpPr>
            <a:spLocks noGrp="1"/>
          </p:cNvSpPr>
          <p:nvPr>
            <p:ph type="body" idx="1"/>
          </p:nvPr>
        </p:nvSpPr>
        <p:spPr>
          <a:noFill/>
        </p:spPr>
        <p:txBody>
          <a:bodyPr/>
          <a:lstStyle/>
          <a:p>
            <a:pPr eaLnBrk="1" hangingPunct="1"/>
            <a:r>
              <a:rPr lang="zh-CN" altLang="en-US" dirty="0" smtClean="0"/>
              <a:t>灵活性是关于干净代码的第三个价值观</a:t>
            </a:r>
          </a:p>
          <a:p>
            <a:pPr eaLnBrk="1" hangingPunct="1"/>
            <a:r>
              <a:rPr lang="zh-CN" altLang="en-US" dirty="0" smtClean="0"/>
              <a:t>我们的</a:t>
            </a:r>
            <a:r>
              <a:rPr lang="en-US" altLang="zh-CN" dirty="0" smtClean="0"/>
              <a:t>Design Effort </a:t>
            </a:r>
            <a:r>
              <a:rPr lang="zh-CN" altLang="en-US" dirty="0" smtClean="0"/>
              <a:t>总是超过</a:t>
            </a:r>
            <a:r>
              <a:rPr lang="en-US" altLang="zh-CN" dirty="0" smtClean="0"/>
              <a:t>Design Estimation</a:t>
            </a:r>
            <a:r>
              <a:rPr lang="zh-CN" altLang="en-US" dirty="0" smtClean="0"/>
              <a:t>，通常是因为软件的顽固性，即使一点点简单的功能变动都会需要很大的力气来完成</a:t>
            </a:r>
          </a:p>
          <a:p>
            <a:pPr eaLnBrk="1" hangingPunct="1"/>
            <a:r>
              <a:rPr lang="zh-CN" altLang="en-US" dirty="0" smtClean="0"/>
              <a:t>我们写干净代码的一个目的就是为了将来更好改，这就要求代码有灵活性，让它在未来需要改动时比较好改</a:t>
            </a:r>
          </a:p>
          <a:p>
            <a:pPr eaLnBrk="1" hangingPunct="1"/>
            <a:endParaRPr lang="zh-CN" altLang="en-US" dirty="0" smtClean="0"/>
          </a:p>
          <a:p>
            <a:pPr eaLnBrk="1" hangingPunct="1"/>
            <a:r>
              <a:rPr lang="zh-CN" altLang="en-US" dirty="0" smtClean="0"/>
              <a:t>虽然说人无远虑必有近忧，但让人遗憾的是，未来是不可预知的，比如天气，股市，软件需求</a:t>
            </a:r>
          </a:p>
          <a:p>
            <a:pPr eaLnBrk="1" hangingPunct="1"/>
            <a:r>
              <a:rPr lang="zh-CN" altLang="en-US" dirty="0" smtClean="0"/>
              <a:t>而所有骗子都声称自己是着眼未来的</a:t>
            </a:r>
          </a:p>
          <a:p>
            <a:pPr eaLnBrk="1" hangingPunct="1"/>
            <a:r>
              <a:rPr lang="zh-CN" altLang="en-US" dirty="0" smtClean="0"/>
              <a:t>另一个让人感到遗憾的是灵活性是有代价的，灵活性可能影响可读性，稳定性，软件效率，等等</a:t>
            </a:r>
          </a:p>
          <a:p>
            <a:pPr eaLnBrk="1" hangingPunct="1"/>
            <a:endParaRPr lang="zh-CN" altLang="en-US" dirty="0" smtClean="0"/>
          </a:p>
          <a:p>
            <a:pPr eaLnBrk="1" hangingPunct="1"/>
            <a:r>
              <a:rPr lang="zh-CN" altLang="en-US" dirty="0" smtClean="0"/>
              <a:t>生活就是这样这么折磨着我们，以成全它自己的丰富多彩</a:t>
            </a:r>
          </a:p>
          <a:p>
            <a:pPr eaLnBrk="1" hangingPunct="1"/>
            <a:endParaRPr lang="zh-CN" altLang="en-US" dirty="0" smtClean="0"/>
          </a:p>
          <a:p>
            <a:pPr eaLnBrk="1" hangingPunct="1"/>
            <a:r>
              <a:rPr lang="zh-CN" altLang="en-US" dirty="0" smtClean="0"/>
              <a:t>怎么办？作为一个实用主义的程序员，我个人的原则是，如果没有什么代价，我选择灵活性，如果代价太高，我选择变化出现再时应对变化</a:t>
            </a:r>
          </a:p>
          <a:p>
            <a:pPr eaLnBrk="1" hangingPunct="1"/>
            <a:r>
              <a:rPr lang="zh-CN" altLang="en-US" dirty="0" smtClean="0"/>
              <a:t>这样比较划算因为，第一，变化可能不出现体现了代码的机会成本，第二，今天的一块钱比明天的一块钱值钱</a:t>
            </a:r>
          </a:p>
          <a:p>
            <a:pPr eaLnBrk="1" hangingPunct="1"/>
            <a:endParaRPr lang="zh-CN" altLang="en-US" dirty="0" smtClean="0"/>
          </a:p>
          <a:p>
            <a:pPr eaLnBrk="1" hangingPunct="1"/>
            <a:r>
              <a:rPr lang="zh-CN" altLang="en-US" dirty="0" smtClean="0"/>
              <a:t>灵活的代码是干净代码，当两段代码比较时，我们选择灵活的代码</a:t>
            </a:r>
          </a:p>
          <a:p>
            <a:pPr eaLnBrk="1" hangingPunct="1"/>
            <a:r>
              <a:rPr lang="zh-CN" altLang="en-US" dirty="0" smtClean="0"/>
              <a:t>如果三条价值观有冲突，我们首先选择可读性，再次简单，再次灵活</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Rectangle 3"/>
          <p:cNvSpPr>
            <a:spLocks noGrp="1"/>
          </p:cNvSpPr>
          <p:nvPr>
            <p:ph type="body" idx="1"/>
          </p:nvPr>
        </p:nvSpPr>
        <p:spPr>
          <a:noFill/>
        </p:spPr>
        <p:txBody>
          <a:bodyPr/>
          <a:lstStyle/>
          <a:p>
            <a:pPr eaLnBrk="1" hangingPunct="1"/>
            <a:r>
              <a:rPr lang="zh-CN" altLang="en-US" sz="1000" smtClean="0"/>
              <a:t>到此，我们介绍完了两个问题，为什么要写干净代码和什么是干净代码</a:t>
            </a:r>
          </a:p>
          <a:p>
            <a:pPr eaLnBrk="1" hangingPunct="1"/>
            <a:endParaRPr lang="zh-CN" altLang="en-US" sz="1000" smtClean="0"/>
          </a:p>
          <a:p>
            <a:pPr eaLnBrk="1" hangingPunct="1"/>
            <a:r>
              <a:rPr lang="zh-CN" altLang="en-US" sz="1000" smtClean="0"/>
              <a:t>我们写干净代码是因为</a:t>
            </a:r>
          </a:p>
          <a:p>
            <a:pPr eaLnBrk="1" hangingPunct="1">
              <a:buFontTx/>
              <a:buChar char="-"/>
            </a:pPr>
            <a:r>
              <a:rPr lang="zh-CN" altLang="en-US" smtClean="0"/>
              <a:t>从改善我们个人工作感觉的角度说</a:t>
            </a:r>
          </a:p>
          <a:p>
            <a:pPr lvl="1" eaLnBrk="1" hangingPunct="1">
              <a:buFontTx/>
              <a:buChar char="-"/>
            </a:pPr>
            <a:r>
              <a:rPr lang="zh-CN" altLang="en-US" sz="1000" smtClean="0"/>
              <a:t>让我们自身感到愉悦</a:t>
            </a:r>
          </a:p>
          <a:p>
            <a:pPr eaLnBrk="1" hangingPunct="1">
              <a:buFontTx/>
              <a:buChar char="-"/>
            </a:pPr>
            <a:r>
              <a:rPr lang="zh-CN" altLang="en-US" sz="1000" smtClean="0"/>
              <a:t>而从实用角度</a:t>
            </a:r>
          </a:p>
          <a:p>
            <a:pPr lvl="1" eaLnBrk="1" hangingPunct="1">
              <a:buFontTx/>
              <a:buChar char="-"/>
            </a:pPr>
            <a:r>
              <a:rPr lang="zh-CN" altLang="en-US" sz="1000" smtClean="0"/>
              <a:t>保持可持续的软件开发效率</a:t>
            </a:r>
          </a:p>
          <a:p>
            <a:pPr lvl="1" eaLnBrk="1" hangingPunct="1">
              <a:buFontTx/>
              <a:buChar char="-"/>
            </a:pPr>
            <a:r>
              <a:rPr lang="zh-CN" altLang="en-US" sz="1000" smtClean="0"/>
              <a:t>减少软件的缺陷</a:t>
            </a:r>
          </a:p>
          <a:p>
            <a:pPr eaLnBrk="1" hangingPunct="1"/>
            <a:endParaRPr lang="zh-CN" altLang="en-US" sz="1000" smtClean="0"/>
          </a:p>
          <a:p>
            <a:pPr eaLnBrk="1" hangingPunct="1"/>
            <a:r>
              <a:rPr lang="zh-CN" altLang="en-US" sz="1000" smtClean="0"/>
              <a:t>干净的代码是一个价值观的问题</a:t>
            </a:r>
          </a:p>
          <a:p>
            <a:pPr eaLnBrk="1" hangingPunct="1">
              <a:buFontTx/>
              <a:buChar char="-"/>
            </a:pPr>
            <a:r>
              <a:rPr lang="zh-CN" altLang="en-US" sz="1000" smtClean="0"/>
              <a:t>便于沟通的代码是干净代码</a:t>
            </a:r>
          </a:p>
          <a:p>
            <a:pPr eaLnBrk="1" hangingPunct="1">
              <a:buFontTx/>
              <a:buChar char="-"/>
            </a:pPr>
            <a:r>
              <a:rPr lang="zh-CN" altLang="en-US" sz="1000" smtClean="0"/>
              <a:t>简单的代码是干净代码</a:t>
            </a:r>
          </a:p>
          <a:p>
            <a:pPr eaLnBrk="1" hangingPunct="1">
              <a:buFontTx/>
              <a:buChar char="-"/>
            </a:pPr>
            <a:r>
              <a:rPr lang="zh-CN" altLang="en-US" sz="1000" smtClean="0"/>
              <a:t>灵活的代码是干净代码</a:t>
            </a:r>
          </a:p>
          <a:p>
            <a:pPr eaLnBrk="1" hangingPunct="1"/>
            <a:endParaRPr lang="zh-CN" altLang="en-US" sz="1000" smtClean="0"/>
          </a:p>
          <a:p>
            <a:pPr eaLnBrk="1" hangingPunct="1"/>
            <a:r>
              <a:rPr lang="zh-CN" altLang="en-US" sz="1000" smtClean="0"/>
              <a:t>接下来，我们将进入今天分享的重点，怎样写干净的代码</a:t>
            </a:r>
          </a:p>
          <a:p>
            <a:pPr eaLnBrk="1" hangingPunct="1"/>
            <a:endParaRPr lang="en-US" altLang="zh-CN" sz="100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Rectangle 3"/>
          <p:cNvSpPr>
            <a:spLocks noGrp="1"/>
          </p:cNvSpPr>
          <p:nvPr>
            <p:ph type="body" idx="1"/>
          </p:nvPr>
        </p:nvSpPr>
        <p:spPr>
          <a:noFill/>
        </p:spPr>
        <p:txBody>
          <a:bodyPr/>
          <a:lstStyle/>
          <a:p>
            <a:pPr eaLnBrk="1" hangingPunct="1"/>
            <a:r>
              <a:rPr lang="zh-CN" altLang="en-US" smtClean="0"/>
              <a:t>价值观和实践之间是有差距的</a:t>
            </a:r>
          </a:p>
          <a:p>
            <a:pPr eaLnBrk="1" hangingPunct="1"/>
            <a:r>
              <a:rPr lang="zh-CN" altLang="en-US" smtClean="0"/>
              <a:t>仅仅有了价值观并不能保证我们写出干净代码</a:t>
            </a:r>
          </a:p>
          <a:p>
            <a:pPr eaLnBrk="1" hangingPunct="1"/>
            <a:endParaRPr lang="zh-CN" altLang="en-US" smtClean="0"/>
          </a:p>
          <a:p>
            <a:pPr eaLnBrk="1" hangingPunct="1"/>
            <a:r>
              <a:rPr lang="zh-CN" altLang="en-US" b="1" smtClean="0"/>
              <a:t>一个主要</a:t>
            </a:r>
            <a:r>
              <a:rPr lang="zh-CN" altLang="en-US" smtClean="0"/>
              <a:t>原因是价值观很抽象，很多的实践都可以套在一个价值观下</a:t>
            </a:r>
          </a:p>
          <a:p>
            <a:pPr lvl="1" eaLnBrk="1" hangingPunct="1"/>
            <a:r>
              <a:rPr lang="zh-CN" altLang="en-US" smtClean="0"/>
              <a:t>最近我读了一本书才知道中华人民共和国的共和其实是</a:t>
            </a:r>
            <a:r>
              <a:rPr lang="en-US" altLang="zh-CN" smtClean="0"/>
              <a:t>republic</a:t>
            </a:r>
            <a:r>
              <a:rPr lang="zh-CN" altLang="en-US" smtClean="0"/>
              <a:t>也是</a:t>
            </a:r>
            <a:r>
              <a:rPr lang="en-US" altLang="zh-CN" smtClean="0"/>
              <a:t>Common Wealth, </a:t>
            </a:r>
            <a:r>
              <a:rPr lang="zh-CN" altLang="en-US" smtClean="0"/>
              <a:t>共富，共同富裕的意思，全世界有各种共和，共和国，共和党，</a:t>
            </a:r>
          </a:p>
          <a:p>
            <a:pPr lvl="2" eaLnBrk="1" hangingPunct="1"/>
            <a:r>
              <a:rPr lang="zh-CN" altLang="en-US" smtClean="0"/>
              <a:t>在同一个＂共和＂的价值观下，原则不一样，</a:t>
            </a:r>
          </a:p>
          <a:p>
            <a:pPr lvl="2" eaLnBrk="1" hangingPunct="1">
              <a:buFontTx/>
              <a:buChar char="•"/>
            </a:pPr>
            <a:r>
              <a:rPr lang="zh-CN" altLang="en-US" smtClean="0"/>
              <a:t>有的原则保护自由，承认和保护私有产权</a:t>
            </a:r>
          </a:p>
          <a:p>
            <a:pPr lvl="2" eaLnBrk="1" hangingPunct="1">
              <a:buFontTx/>
              <a:buChar char="•"/>
            </a:pPr>
            <a:r>
              <a:rPr lang="zh-CN" altLang="en-US" smtClean="0"/>
              <a:t>有的原则是计划经济和公有制</a:t>
            </a:r>
          </a:p>
          <a:p>
            <a:pPr lvl="2" eaLnBrk="1" hangingPunct="1"/>
            <a:r>
              <a:rPr lang="zh-CN" altLang="en-US" smtClean="0"/>
              <a:t>那结果其实也并不一样</a:t>
            </a:r>
          </a:p>
          <a:p>
            <a:pPr lvl="1" eaLnBrk="1" hangingPunct="1"/>
            <a:r>
              <a:rPr lang="zh-CN" altLang="en-US" smtClean="0"/>
              <a:t>我们写代码也是一样，为了让代码更容易沟通，可以为很长的代码写很长的注释，也可以把代码拆拆开，给每一段取一个有意义的名字</a:t>
            </a:r>
          </a:p>
          <a:p>
            <a:pPr eaLnBrk="1" hangingPunct="1"/>
            <a:endParaRPr lang="zh-CN" altLang="en-US" b="1" smtClean="0"/>
          </a:p>
          <a:p>
            <a:pPr eaLnBrk="1" hangingPunct="1"/>
            <a:r>
              <a:rPr lang="zh-CN" altLang="en-US" b="1" smtClean="0"/>
              <a:t>另外一个原因</a:t>
            </a:r>
            <a:r>
              <a:rPr lang="zh-CN" altLang="en-US" smtClean="0"/>
              <a:t>是实践是情景相关的，不同的情景下，我们选择的实践可能是不同的，但价值观仍然保持不变</a:t>
            </a:r>
          </a:p>
          <a:p>
            <a:pPr eaLnBrk="1" hangingPunct="1"/>
            <a:endParaRPr lang="zh-CN" altLang="en-US" smtClean="0"/>
          </a:p>
          <a:p>
            <a:pPr eaLnBrk="1" hangingPunct="1"/>
            <a:r>
              <a:rPr lang="zh-CN" altLang="en-US" smtClean="0"/>
              <a:t>在价值观和实践之间是一些有具体指导意义的原则，这些原则比价值观更具体，比实践更稳定</a:t>
            </a:r>
          </a:p>
          <a:p>
            <a:pPr eaLnBrk="1" hangingPunct="1"/>
            <a:endParaRPr lang="zh-CN" altLang="en-US" smtClean="0"/>
          </a:p>
          <a:p>
            <a:pPr eaLnBrk="1" hangingPunct="1"/>
            <a:r>
              <a:rPr lang="zh-CN" altLang="en-US" smtClean="0"/>
              <a:t>我们接下来会先介绍一些干净代码的原则</a:t>
            </a:r>
          </a:p>
          <a:p>
            <a:pPr eaLnBrk="1" hangingPunct="1"/>
            <a:r>
              <a:rPr lang="zh-CN" altLang="en-US" smtClean="0"/>
              <a:t>然后再介绍一些实践</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Rectangle 3"/>
          <p:cNvSpPr>
            <a:spLocks noGrp="1"/>
          </p:cNvSpPr>
          <p:nvPr>
            <p:ph type="body" idx="1"/>
          </p:nvPr>
        </p:nvSpPr>
        <p:spPr>
          <a:noFill/>
        </p:spPr>
        <p:txBody>
          <a:bodyPr/>
          <a:lstStyle/>
          <a:p>
            <a:pPr eaLnBrk="1" hangingPunct="1"/>
            <a:r>
              <a:rPr lang="zh-CN" altLang="en-US" smtClean="0"/>
              <a:t>第一个原则是局部化影响</a:t>
            </a:r>
            <a:r>
              <a:rPr lang="en-US" altLang="zh-CN" smtClean="0"/>
              <a:t>, </a:t>
            </a:r>
            <a:r>
              <a:rPr lang="zh-CN" altLang="en-US" smtClean="0"/>
              <a:t>这个原则是说，我们要努力调整我们代码的结构以便在改一些代码的时候不会影响到其它代码的功能</a:t>
            </a:r>
          </a:p>
          <a:p>
            <a:pPr eaLnBrk="1" hangingPunct="1"/>
            <a:endParaRPr lang="zh-CN" altLang="en-US" smtClean="0"/>
          </a:p>
          <a:p>
            <a:pPr eaLnBrk="1" hangingPunct="1"/>
            <a:r>
              <a:rPr lang="zh-CN" altLang="en-US" smtClean="0"/>
              <a:t>这样做有两个明显的好处</a:t>
            </a:r>
          </a:p>
          <a:p>
            <a:pPr eaLnBrk="1" hangingPunct="1">
              <a:buFontTx/>
              <a:buChar char="-"/>
            </a:pPr>
            <a:r>
              <a:rPr lang="zh-CN" altLang="en-US" smtClean="0"/>
              <a:t>修改代码时代价比较小</a:t>
            </a:r>
          </a:p>
          <a:p>
            <a:pPr eaLnBrk="1" hangingPunct="1">
              <a:buFontTx/>
              <a:buChar char="-"/>
            </a:pPr>
            <a:r>
              <a:rPr lang="zh-CN" altLang="en-US" smtClean="0"/>
              <a:t>另外就是这样的代码比较好理解，因为在读一段代码时不用为其它的一些代码操心</a:t>
            </a:r>
          </a:p>
          <a:p>
            <a:pPr eaLnBrk="1" hangingPunct="1"/>
            <a:endParaRPr lang="zh-CN" altLang="en-US" smtClean="0"/>
          </a:p>
          <a:p>
            <a:pPr eaLnBrk="1" hangingPunct="1"/>
            <a:r>
              <a:rPr lang="zh-CN" altLang="en-US" smtClean="0"/>
              <a:t>而它背后体现了两个很重要的思想</a:t>
            </a:r>
          </a:p>
          <a:p>
            <a:pPr eaLnBrk="1" hangingPunct="1"/>
            <a:r>
              <a:rPr lang="zh-CN" altLang="en-US" b="1" smtClean="0"/>
              <a:t>第一个</a:t>
            </a:r>
            <a:r>
              <a:rPr lang="zh-CN" altLang="en-US" smtClean="0"/>
              <a:t>就是我们程序员的最高追求，“高内聚，低耦合”，</a:t>
            </a:r>
          </a:p>
          <a:p>
            <a:pPr lvl="1" eaLnBrk="1" hangingPunct="1"/>
            <a:r>
              <a:rPr lang="zh-CN" altLang="en-US" b="1" smtClean="0"/>
              <a:t>高内聚</a:t>
            </a:r>
            <a:r>
              <a:rPr lang="zh-CN" altLang="en-US" smtClean="0"/>
              <a:t>指的是同一件事情，不要散落在不同的地方，当我们需要读懂它的时候，很方便，所有对这件事情的描述在一起，当我们需要改动它的时候，也很方便</a:t>
            </a:r>
          </a:p>
          <a:p>
            <a:pPr lvl="1" eaLnBrk="1" hangingPunct="1"/>
            <a:r>
              <a:rPr lang="zh-CN" altLang="en-US" b="1" smtClean="0"/>
              <a:t>低耦合</a:t>
            </a:r>
            <a:r>
              <a:rPr lang="zh-CN" altLang="en-US" smtClean="0"/>
              <a:t>指的是不同的事情不要放在一起，如果两件事情混在一起说，就会显得很混乱，</a:t>
            </a:r>
          </a:p>
          <a:p>
            <a:pPr lvl="1" eaLnBrk="1" hangingPunct="1"/>
            <a:r>
              <a:rPr lang="zh-CN" altLang="en-US" smtClean="0"/>
              <a:t>“高内聚，低耦合”是指导我们程序设计的最高原则，可以用来回答一切问题</a:t>
            </a:r>
          </a:p>
          <a:p>
            <a:pPr lvl="2" eaLnBrk="1" hangingPunct="1"/>
            <a:r>
              <a:rPr lang="zh-CN" altLang="en-US" smtClean="0"/>
              <a:t>通信协议为什么要分层，“高内聚，低耦合”</a:t>
            </a:r>
          </a:p>
          <a:p>
            <a:pPr lvl="2" eaLnBrk="1" hangingPunct="1"/>
            <a:r>
              <a:rPr lang="zh-CN" altLang="en-US" smtClean="0"/>
              <a:t>软件为什么要模块化，“高内聚，低耦合”</a:t>
            </a:r>
          </a:p>
          <a:p>
            <a:pPr lvl="1" eaLnBrk="1" hangingPunct="1"/>
            <a:r>
              <a:rPr lang="zh-CN" altLang="en-US" smtClean="0"/>
              <a:t>我最近读了一本很有意思的书，其中分析了为什么有些人的想法，观念非常的顽固，他是这样说的，我们头脑中的各个观点并不独立，而是互相联系的，改变一个观点可能要改变一系列的观点，比如</a:t>
            </a:r>
          </a:p>
          <a:p>
            <a:pPr lvl="1" eaLnBrk="1" hangingPunct="1"/>
            <a:r>
              <a:rPr lang="zh-CN" altLang="en-US" smtClean="0"/>
              <a:t>我本来是坚信全球变暖的，但是和免觉得全球变暖只是个噱头，而碰巧我非常的讨厌和免，全球变暖和讨厌和免之间的联系使我在改变对全球变暖这件事的观点上变得非常困难，因为这意味这我不得不承认我讨厌的和免竟然是对的</a:t>
            </a:r>
          </a:p>
          <a:p>
            <a:pPr lvl="1" eaLnBrk="1" hangingPunct="1"/>
            <a:r>
              <a:rPr lang="zh-CN" altLang="en-US" smtClean="0"/>
              <a:t>代码也是一样，这种垃垃圾圾的耦合越少越好</a:t>
            </a:r>
          </a:p>
          <a:p>
            <a:pPr eaLnBrk="1" hangingPunct="1"/>
            <a:endParaRPr lang="zh-CN" altLang="en-US" smtClean="0"/>
          </a:p>
          <a:p>
            <a:pPr eaLnBrk="1" hangingPunct="1"/>
            <a:r>
              <a:rPr lang="zh-CN" altLang="en-US" smtClean="0"/>
              <a:t>局部化影响体现的</a:t>
            </a:r>
            <a:r>
              <a:rPr lang="zh-CN" altLang="en-US" b="1" smtClean="0"/>
              <a:t>另一个</a:t>
            </a:r>
            <a:r>
              <a:rPr lang="zh-CN" altLang="en-US" smtClean="0"/>
              <a:t>思想是“分而治之”</a:t>
            </a:r>
          </a:p>
          <a:p>
            <a:pPr lvl="1" eaLnBrk="1" hangingPunct="1"/>
            <a:r>
              <a:rPr lang="zh-CN" altLang="en-US" smtClean="0"/>
              <a:t>分治法指的是把一个复杂的问题分解成子问题，然后再把子问题分解，直到最后这些子问题可以简单的求解</a:t>
            </a:r>
          </a:p>
          <a:p>
            <a:pPr lvl="1" eaLnBrk="1" hangingPunct="1"/>
            <a:r>
              <a:rPr lang="zh-CN" altLang="en-US" smtClean="0"/>
              <a:t>人类对付复杂问题的唯一方法就是避免复杂问题，避免复杂问题的办法之一就是分而治之</a:t>
            </a:r>
          </a:p>
          <a:p>
            <a:pPr lvl="1" eaLnBrk="1" hangingPunct="1"/>
            <a:r>
              <a:rPr lang="zh-CN" altLang="en-US" smtClean="0"/>
              <a:t>在算法中，有一大类的算法都属于“分治法”，例如我们最熟悉的二分查找，快速排序，等等</a:t>
            </a:r>
          </a:p>
          <a:p>
            <a:pPr lvl="1" eaLnBrk="1" hangingPunct="1"/>
            <a:r>
              <a:rPr lang="zh-CN" altLang="en-US" smtClean="0"/>
              <a:t>在分而治之的指导下，我们先是有了结构化程序设计，把逻辑拆成一个一个</a:t>
            </a:r>
            <a:r>
              <a:rPr lang="en-US" altLang="zh-CN" smtClean="0"/>
              <a:t>procedure, function, </a:t>
            </a:r>
            <a:r>
              <a:rPr lang="zh-CN" altLang="en-US" smtClean="0"/>
              <a:t>来协同完成一个复杂问题</a:t>
            </a:r>
          </a:p>
          <a:p>
            <a:pPr lvl="1" eaLnBrk="1" hangingPunct="1"/>
            <a:r>
              <a:rPr lang="zh-CN" altLang="en-US" smtClean="0"/>
              <a:t>而面向对象又更进了一步，把数据也进一步拆分，并和与之相关的逻辑放到了一起</a:t>
            </a:r>
          </a:p>
          <a:p>
            <a:pPr eaLnBrk="1" hangingPunct="1"/>
            <a:endParaRPr lang="zh-CN" altLang="en-US" smtClean="0"/>
          </a:p>
          <a:p>
            <a:pPr eaLnBrk="1" hangingPunct="1"/>
            <a:r>
              <a:rPr lang="zh-CN" altLang="en-US" smtClean="0"/>
              <a:t>在局部化影响这个原则下，还有一些更具体的原则</a:t>
            </a:r>
          </a:p>
          <a:p>
            <a:pPr eaLnBrk="1" hangingPunct="1">
              <a:buFontTx/>
              <a:buChar char="-"/>
            </a:pPr>
            <a:r>
              <a:rPr lang="zh-CN" altLang="en-US" smtClean="0"/>
              <a:t>最小化重复</a:t>
            </a:r>
          </a:p>
          <a:p>
            <a:pPr eaLnBrk="1" hangingPunct="1">
              <a:buFontTx/>
              <a:buChar char="-"/>
            </a:pPr>
            <a:r>
              <a:rPr lang="zh-CN" altLang="en-US" smtClean="0"/>
              <a:t>数据和逻辑在一起</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Rectangle 3"/>
          <p:cNvSpPr>
            <a:spLocks noGrp="1"/>
          </p:cNvSpPr>
          <p:nvPr>
            <p:ph type="body" idx="1"/>
          </p:nvPr>
        </p:nvSpPr>
        <p:spPr>
          <a:noFill/>
        </p:spPr>
        <p:txBody>
          <a:bodyPr/>
          <a:lstStyle/>
          <a:p>
            <a:pPr eaLnBrk="1" hangingPunct="1"/>
            <a:r>
              <a:rPr lang="zh-CN" altLang="en-US" smtClean="0"/>
              <a:t>人月神话中描述了一个大型软件开发的场景</a:t>
            </a:r>
            <a:r>
              <a:rPr lang="en-US" altLang="zh-CN" smtClean="0"/>
              <a:t>, </a:t>
            </a:r>
            <a:r>
              <a:rPr lang="zh-CN" altLang="en-US" smtClean="0"/>
              <a:t>就像一群原始巨兽被困在了焦油坑，越挣扎，情况越糟糕</a:t>
            </a:r>
          </a:p>
          <a:p>
            <a:pPr eaLnBrk="1" hangingPunct="1"/>
            <a:r>
              <a:rPr lang="zh-CN" altLang="en-US" smtClean="0"/>
              <a:t>那个焦油坑指的就是那种各种逻辑，各种数据混在一起的烂代码，陷入其中就出不来了</a:t>
            </a:r>
          </a:p>
          <a:p>
            <a:pPr eaLnBrk="1" hangingPunct="1"/>
            <a:r>
              <a:rPr lang="zh-CN" altLang="en-US" smtClean="0"/>
              <a:t>早先有机会写代码的人，都是精英中的精英，不是精英也没有机会摸到昂贵的计算机</a:t>
            </a:r>
            <a:r>
              <a:rPr lang="en-US" altLang="zh-CN" smtClean="0"/>
              <a:t>, </a:t>
            </a:r>
            <a:r>
              <a:rPr lang="zh-CN" altLang="en-US" smtClean="0"/>
              <a:t>但是就是精英们把自己困入了这样的烂代码的焦油坑中</a:t>
            </a:r>
          </a:p>
          <a:p>
            <a:pPr eaLnBrk="1" hangingPunct="1"/>
            <a:endParaRPr lang="zh-CN" altLang="en-US" smtClean="0"/>
          </a:p>
          <a:p>
            <a:pPr eaLnBrk="1" hangingPunct="1"/>
            <a:r>
              <a:rPr lang="zh-CN" altLang="en-US" smtClean="0"/>
              <a:t>于是人们开始考虑软件开发方法，</a:t>
            </a:r>
          </a:p>
          <a:p>
            <a:pPr eaLnBrk="1" hangingPunct="1"/>
            <a:r>
              <a:rPr lang="zh-CN" altLang="en-US" smtClean="0"/>
              <a:t>首先出现的结构化编程，我们把复杂的问题分而治之</a:t>
            </a:r>
          </a:p>
          <a:p>
            <a:pPr eaLnBrk="1" hangingPunct="1"/>
            <a:r>
              <a:rPr lang="zh-CN" altLang="en-US" smtClean="0"/>
              <a:t>不同目的的代码被分开了，这样修改其中一部分代码不会影响其它的代码，这其实是在逻辑上对代码进行了划分</a:t>
            </a:r>
          </a:p>
          <a:p>
            <a:pPr eaLnBrk="1" hangingPunct="1"/>
            <a:endParaRPr lang="zh-CN" altLang="en-US" smtClean="0"/>
          </a:p>
          <a:p>
            <a:pPr eaLnBrk="1" hangingPunct="1"/>
            <a:r>
              <a:rPr lang="zh-CN" altLang="en-US" smtClean="0"/>
              <a:t>接着出现了面向对象编程，不仅是逻辑，数据也进一步被划分</a:t>
            </a:r>
          </a:p>
          <a:p>
            <a:pPr eaLnBrk="1" hangingPunct="1"/>
            <a:r>
              <a:rPr lang="zh-CN" altLang="en-US" smtClean="0"/>
              <a:t>用于不同计算目的的数据也被分开了，对一部分数据的修改不会影响到其它的数据，而且这些数据是和处理它们的逻辑放在了一起</a:t>
            </a:r>
          </a:p>
          <a:p>
            <a:pPr eaLnBrk="1" hangingPunct="1"/>
            <a:endParaRPr lang="zh-CN" altLang="en-US" smtClean="0"/>
          </a:p>
          <a:p>
            <a:pPr eaLnBrk="1" hangingPunct="1"/>
            <a:r>
              <a:rPr lang="zh-CN" altLang="en-US" smtClean="0"/>
              <a:t>这样做有什么好处呢？</a:t>
            </a:r>
          </a:p>
          <a:p>
            <a:pPr eaLnBrk="1" hangingPunct="1"/>
            <a:r>
              <a:rPr lang="zh-CN" altLang="en-US" smtClean="0"/>
              <a:t>有了数据，有了逻辑，一个对象就像一个</a:t>
            </a:r>
            <a:r>
              <a:rPr lang="en-US" altLang="zh-CN" smtClean="0"/>
              <a:t>mini</a:t>
            </a:r>
            <a:r>
              <a:rPr lang="zh-CN" altLang="en-US" smtClean="0"/>
              <a:t>计算机</a:t>
            </a:r>
            <a:r>
              <a:rPr lang="en-US" altLang="zh-CN" smtClean="0"/>
              <a:t>, </a:t>
            </a:r>
            <a:r>
              <a:rPr lang="zh-CN" altLang="en-US" smtClean="0"/>
              <a:t>它可以完成独立的功能，而对它修改不会影响到其它的</a:t>
            </a:r>
            <a:r>
              <a:rPr lang="en-US" altLang="zh-CN" smtClean="0"/>
              <a:t>mini</a:t>
            </a:r>
            <a:r>
              <a:rPr lang="zh-CN" altLang="en-US" smtClean="0"/>
              <a:t>计算机</a:t>
            </a:r>
          </a:p>
          <a:p>
            <a:pPr eaLnBrk="1" hangingPunct="1"/>
            <a:endParaRPr lang="zh-CN" altLang="en-US" smtClean="0"/>
          </a:p>
          <a:p>
            <a:pPr eaLnBrk="1" hangingPunct="1"/>
            <a:r>
              <a:rPr lang="zh-CN" altLang="en-US" smtClean="0"/>
              <a:t>面向对象设计从来不是和结构化设计对立的，它们处在软件开发的不同阶段</a:t>
            </a:r>
          </a:p>
          <a:p>
            <a:pPr eaLnBrk="1" hangingPunct="1"/>
            <a:endParaRPr lang="zh-CN" altLang="en-US" smtClean="0"/>
          </a:p>
          <a:p>
            <a:pPr eaLnBrk="1" hangingPunct="1"/>
            <a:r>
              <a:rPr lang="zh-CN" altLang="en-US" smtClean="0"/>
              <a:t>数据和逻辑在一起是干净代码的另一个原则</a:t>
            </a:r>
          </a:p>
          <a:p>
            <a:pPr eaLnBrk="1" hangingPunct="1"/>
            <a:r>
              <a:rPr lang="zh-CN" altLang="en-US" smtClean="0"/>
              <a:t>但并不是说所有</a:t>
            </a:r>
            <a:r>
              <a:rPr lang="en-US" altLang="zh-CN" smtClean="0"/>
              <a:t>C++, </a:t>
            </a:r>
            <a:r>
              <a:rPr lang="zh-CN" altLang="en-US" smtClean="0"/>
              <a:t>有类有对象的代码都是数据和逻辑在一起，</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Rectangle 3"/>
          <p:cNvSpPr>
            <a:spLocks noGrp="1"/>
          </p:cNvSpPr>
          <p:nvPr>
            <p:ph type="body" idx="1"/>
          </p:nvPr>
        </p:nvSpPr>
        <p:spPr>
          <a:noFill/>
        </p:spPr>
        <p:txBody>
          <a:bodyPr/>
          <a:lstStyle/>
          <a:p>
            <a:pPr eaLnBrk="1" hangingPunct="1"/>
            <a:r>
              <a:rPr lang="zh-CN" altLang="en-US" smtClean="0"/>
              <a:t>这是一段</a:t>
            </a:r>
            <a:r>
              <a:rPr lang="en-US" altLang="zh-CN" smtClean="0"/>
              <a:t>C++</a:t>
            </a:r>
            <a:r>
              <a:rPr lang="zh-CN" altLang="en-US" smtClean="0"/>
              <a:t>代码，有各种对象，虽然有各种对象，但是它违背了面向对象关于数据和逻辑在一起的原则</a:t>
            </a:r>
          </a:p>
          <a:p>
            <a:pPr eaLnBrk="1" hangingPunct="1"/>
            <a:endParaRPr lang="zh-CN" altLang="en-US" smtClean="0"/>
          </a:p>
          <a:p>
            <a:pPr eaLnBrk="1" hangingPunct="1"/>
            <a:r>
              <a:rPr lang="zh-CN" altLang="en-US" smtClean="0"/>
              <a:t>我们仔细看下它作了什么</a:t>
            </a:r>
          </a:p>
          <a:p>
            <a:pPr eaLnBrk="1" hangingPunct="1"/>
            <a:r>
              <a:rPr lang="zh-CN" altLang="en-US" smtClean="0"/>
              <a:t>这是一个收钱的程序，就是我们在超市买完东西要付钱用到的程序</a:t>
            </a:r>
          </a:p>
          <a:p>
            <a:pPr eaLnBrk="1" hangingPunct="1">
              <a:buFontTx/>
              <a:buChar char="-"/>
            </a:pPr>
            <a:r>
              <a:rPr lang="zh-CN" altLang="en-US" smtClean="0"/>
              <a:t>首先，这个收银员向我们要钱包，我们就乖乖把钱包给它了</a:t>
            </a:r>
          </a:p>
          <a:p>
            <a:pPr eaLnBrk="1" hangingPunct="1">
              <a:buFontTx/>
              <a:buChar char="-"/>
            </a:pPr>
            <a:r>
              <a:rPr lang="zh-CN" altLang="en-US" smtClean="0"/>
              <a:t>然后他点我们钱包里的钱，如果现金够的话，他就从我们钱包里直接拿走现金</a:t>
            </a:r>
          </a:p>
          <a:p>
            <a:pPr eaLnBrk="1" hangingPunct="1">
              <a:buFontTx/>
              <a:buChar char="-"/>
            </a:pPr>
            <a:r>
              <a:rPr lang="zh-CN" altLang="en-US" smtClean="0"/>
              <a:t>否则用信用卡结帐</a:t>
            </a:r>
          </a:p>
          <a:p>
            <a:pPr eaLnBrk="1" hangingPunct="1"/>
            <a:endParaRPr lang="zh-CN" altLang="en-US" smtClean="0"/>
          </a:p>
          <a:p>
            <a:pPr eaLnBrk="1" hangingPunct="1"/>
            <a:r>
              <a:rPr lang="zh-CN" altLang="en-US" smtClean="0"/>
              <a:t>我是不想遇到这样的收银员，但是如果我们看下程序，诶，好像也没什么大问题嘛</a:t>
            </a:r>
          </a:p>
          <a:p>
            <a:pPr eaLnBrk="1" hangingPunct="1"/>
            <a:endParaRPr lang="zh-CN" altLang="en-US" smtClean="0"/>
          </a:p>
          <a:p>
            <a:pPr eaLnBrk="1" hangingPunct="1"/>
            <a:r>
              <a:rPr lang="zh-CN" altLang="en-US" smtClean="0"/>
              <a:t>其实是有大问题的，数据和逻辑不在一起，逻辑需要通过一系列的</a:t>
            </a:r>
            <a:r>
              <a:rPr lang="en-US" altLang="zh-CN" smtClean="0"/>
              <a:t>. . . </a:t>
            </a:r>
            <a:r>
              <a:rPr lang="zh-CN" altLang="en-US" smtClean="0"/>
              <a:t>来取得他想要的数据</a:t>
            </a:r>
          </a:p>
          <a:p>
            <a:pPr eaLnBrk="1" hangingPunct="1"/>
            <a:r>
              <a:rPr lang="zh-CN" altLang="en-US" smtClean="0"/>
              <a:t>这使程序变得非常的顽固</a:t>
            </a:r>
          </a:p>
          <a:p>
            <a:pPr eaLnBrk="1" hangingPunct="1"/>
            <a:endParaRPr lang="zh-CN" altLang="en-US" smtClean="0"/>
          </a:p>
          <a:p>
            <a:pPr eaLnBrk="1" hangingPunct="1"/>
            <a:r>
              <a:rPr lang="zh-CN" altLang="en-US" smtClean="0"/>
              <a:t>比如说，我这个顾客想用一个和别人不一样的钱包这件事变得非常的困难</a:t>
            </a:r>
          </a:p>
          <a:p>
            <a:pPr eaLnBrk="1" hangingPunct="1"/>
            <a:endParaRPr lang="zh-CN" altLang="en-US" smtClean="0"/>
          </a:p>
          <a:p>
            <a:pPr eaLnBrk="1" hangingPunct="1"/>
            <a:endParaRPr lang="zh-CN" altLang="en-US" smtClean="0"/>
          </a:p>
          <a:p>
            <a:pPr eaLnBrk="1" hangingPunct="1"/>
            <a:endParaRPr lang="zh-CN" altLang="en-US" smtClean="0"/>
          </a:p>
          <a:p>
            <a:pPr eaLnBrk="1" hangingPunct="1"/>
            <a:endParaRPr lang="zh-CN" alt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Rectangle 3"/>
          <p:cNvSpPr>
            <a:spLocks noGrp="1"/>
          </p:cNvSpPr>
          <p:nvPr>
            <p:ph type="body" idx="1"/>
          </p:nvPr>
        </p:nvSpPr>
        <p:spPr>
          <a:noFill/>
        </p:spPr>
        <p:txBody>
          <a:bodyPr/>
          <a:lstStyle/>
          <a:p>
            <a:pPr eaLnBrk="1" hangingPunct="1"/>
            <a:r>
              <a:rPr lang="zh-CN" altLang="en-US" smtClean="0"/>
              <a:t>局部化影响的第一个具体的子原则是最小化重复</a:t>
            </a:r>
          </a:p>
          <a:p>
            <a:pPr eaLnBrk="1" hangingPunct="1"/>
            <a:r>
              <a:rPr lang="zh-CN" altLang="en-US" smtClean="0"/>
              <a:t>如果一段代码重复了很多遍，那么对它的修改就会重复很多遍，在不同的地方，显然这不是局部化影响</a:t>
            </a:r>
          </a:p>
          <a:p>
            <a:pPr eaLnBrk="1" hangingPunct="1"/>
            <a:r>
              <a:rPr lang="zh-CN" altLang="en-US" smtClean="0"/>
              <a:t>重复代码最最讨厌的地方还不是需要对多处进行修改这件事儿</a:t>
            </a:r>
          </a:p>
          <a:p>
            <a:pPr eaLnBrk="1" hangingPunct="1"/>
            <a:r>
              <a:rPr lang="zh-CN" altLang="en-US" smtClean="0"/>
              <a:t>最最讨厌的是，这些代码看起来一模一样，在不起眼的地方有一点点不一样，这就是陷阱，是雷区</a:t>
            </a:r>
          </a:p>
          <a:p>
            <a:pPr eaLnBrk="1" hangingPunct="1"/>
            <a:endParaRPr lang="zh-CN" altLang="en-US" smtClean="0"/>
          </a:p>
          <a:p>
            <a:pPr eaLnBrk="1" hangingPunct="1"/>
            <a:r>
              <a:rPr lang="zh-CN" altLang="en-US" smtClean="0"/>
              <a:t>清晰的表达那些部分是一样的，那些是不一样的，非常重要，不仅仅限于程序设计，我们大多数自然科学都是这样产生和发展的</a:t>
            </a:r>
          </a:p>
          <a:p>
            <a:pPr eaLnBrk="1" hangingPunct="1"/>
            <a:r>
              <a:rPr lang="zh-CN" altLang="en-US" smtClean="0"/>
              <a:t>消除重复可以帮助我们清楚表达程序中哪些部分是一样的，哪些部分是不同的</a:t>
            </a:r>
          </a:p>
          <a:p>
            <a:pPr eaLnBrk="1" hangingPunct="1"/>
            <a:r>
              <a:rPr lang="zh-CN" altLang="en-US" smtClean="0"/>
              <a:t>在过程式程序设计中，我们可以通过函数，宏等等手段来消除重复，相同的逻辑抽取成一个函数，不同的参数通过参数列表来表现</a:t>
            </a:r>
          </a:p>
          <a:p>
            <a:pPr eaLnBrk="1" hangingPunct="1"/>
            <a:r>
              <a:rPr lang="zh-CN" altLang="en-US" smtClean="0"/>
              <a:t>在面向对象程序设计中，手段就更加丰富了，一个子类就表达了，和基类相同，但是又有区别</a:t>
            </a:r>
          </a:p>
          <a:p>
            <a:pPr eaLnBrk="1" hangingPunct="1"/>
            <a:endParaRPr lang="zh-CN" altLang="en-US" smtClean="0"/>
          </a:p>
          <a:p>
            <a:pPr eaLnBrk="1" hangingPunct="1"/>
            <a:r>
              <a:rPr lang="zh-CN" altLang="en-US" smtClean="0"/>
              <a:t>重复代码不仅仅是</a:t>
            </a:r>
            <a:r>
              <a:rPr lang="en-US" altLang="zh-CN" smtClean="0"/>
              <a:t>copy &amp; past</a:t>
            </a:r>
          </a:p>
          <a:p>
            <a:pPr eaLnBrk="1" hangingPunct="1"/>
            <a:r>
              <a:rPr lang="zh-CN" altLang="en-US" smtClean="0"/>
              <a:t>有些是设计引起的重复，比如一些平行的子类，我们来看一些例子</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Rectangle 3"/>
          <p:cNvSpPr>
            <a:spLocks noGrp="1"/>
          </p:cNvSpPr>
          <p:nvPr>
            <p:ph type="body" idx="1"/>
          </p:nvPr>
        </p:nvSpPr>
        <p:spPr>
          <a:noFill/>
        </p:spPr>
        <p:txBody>
          <a:bodyPr/>
          <a:lstStyle/>
          <a:p>
            <a:pPr eaLnBrk="1" hangingPunct="1"/>
            <a:r>
              <a:rPr lang="zh-CN" altLang="en-US" smtClean="0"/>
              <a:t>有一种重复是</a:t>
            </a:r>
            <a:r>
              <a:rPr lang="en-US" altLang="zh-CN" smtClean="0"/>
              <a:t>copy &amp; past</a:t>
            </a:r>
            <a:r>
              <a:rPr lang="zh-CN" altLang="en-US" smtClean="0"/>
              <a:t>重复</a:t>
            </a:r>
          </a:p>
          <a:p>
            <a:pPr eaLnBrk="1" hangingPunct="1"/>
            <a:endParaRPr lang="zh-CN" altLang="en-US" smtClean="0"/>
          </a:p>
          <a:p>
            <a:pPr eaLnBrk="1" hangingPunct="1"/>
            <a:r>
              <a:rPr lang="zh-CN" altLang="en-US" smtClean="0"/>
              <a:t>这是我们公司的一段产品代码</a:t>
            </a:r>
          </a:p>
          <a:p>
            <a:pPr eaLnBrk="1" hangingPunct="1"/>
            <a:r>
              <a:rPr lang="zh-CN" altLang="en-US" smtClean="0"/>
              <a:t>两段几乎一模一样，甚至注释都是一模一样</a:t>
            </a:r>
          </a:p>
          <a:p>
            <a:pPr eaLnBrk="1" hangingPunct="1"/>
            <a:endParaRPr lang="zh-CN" altLang="en-US" smtClean="0"/>
          </a:p>
          <a:p>
            <a:pPr eaLnBrk="1" hangingPunct="1"/>
            <a:r>
              <a:rPr lang="zh-CN" altLang="en-US" smtClean="0"/>
              <a:t>唯一的不同是上面那一段代码多了两行</a:t>
            </a:r>
          </a:p>
          <a:p>
            <a:pPr eaLnBrk="1" hangingPunct="1"/>
            <a:r>
              <a:rPr lang="zh-CN" altLang="en-US" smtClean="0"/>
              <a:t>还有一行注释表明为什么多了这两行，非常的清晰</a:t>
            </a:r>
          </a:p>
          <a:p>
            <a:pPr eaLnBrk="1" hangingPunct="1"/>
            <a:endParaRPr lang="zh-CN" altLang="en-US" smtClean="0"/>
          </a:p>
          <a:p>
            <a:pPr eaLnBrk="1" hangingPunct="1"/>
            <a:r>
              <a:rPr lang="zh-CN" altLang="en-US" smtClean="0"/>
              <a:t>但问题纠结在下面的那段代码需不需要这两行呢？</a:t>
            </a:r>
          </a:p>
          <a:p>
            <a:pPr eaLnBrk="1" hangingPunct="1"/>
            <a:r>
              <a:rPr lang="zh-CN" altLang="en-US" smtClean="0"/>
              <a:t>是确实没必要吗？为什么没必要呢？</a:t>
            </a:r>
          </a:p>
          <a:p>
            <a:pPr eaLnBrk="1" hangingPunct="1"/>
            <a:r>
              <a:rPr lang="zh-CN" altLang="en-US" smtClean="0"/>
              <a:t>还是遗漏？</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Rectangle 3"/>
          <p:cNvSpPr>
            <a:spLocks noGrp="1"/>
          </p:cNvSpPr>
          <p:nvPr>
            <p:ph type="body" idx="1"/>
          </p:nvPr>
        </p:nvSpPr>
        <p:spPr>
          <a:noFill/>
        </p:spPr>
        <p:txBody>
          <a:bodyPr/>
          <a:lstStyle/>
          <a:p>
            <a:pPr eaLnBrk="1" hangingPunct="1">
              <a:lnSpc>
                <a:spcPct val="80000"/>
              </a:lnSpc>
            </a:pPr>
            <a:r>
              <a:rPr lang="zh-CN" altLang="en-US" sz="1000" smtClean="0"/>
              <a:t>第二种重复比第一种还要复杂，是条件的重复</a:t>
            </a:r>
          </a:p>
          <a:p>
            <a:pPr eaLnBrk="1" hangingPunct="1">
              <a:lnSpc>
                <a:spcPct val="80000"/>
              </a:lnSpc>
            </a:pPr>
            <a:endParaRPr lang="zh-CN" altLang="en-US" sz="1000" smtClean="0"/>
          </a:p>
          <a:p>
            <a:pPr eaLnBrk="1" hangingPunct="1">
              <a:lnSpc>
                <a:spcPct val="80000"/>
              </a:lnSpc>
            </a:pPr>
            <a:r>
              <a:rPr lang="zh-CN" altLang="en-US" sz="1000" smtClean="0"/>
              <a:t>当我们看到一个条件语句，非常想知道这个条件代表什么意义，尤其是在这个条件出现了一遍又一遍</a:t>
            </a:r>
          </a:p>
          <a:p>
            <a:pPr eaLnBrk="1" hangingPunct="1">
              <a:lnSpc>
                <a:spcPct val="80000"/>
              </a:lnSpc>
            </a:pPr>
            <a:r>
              <a:rPr lang="zh-CN" altLang="en-US" sz="1000" smtClean="0"/>
              <a:t>这个例子当中一个条件重复了三次，而且很让人抓狂的是其中有个条件又有一点点不一样</a:t>
            </a:r>
          </a:p>
          <a:p>
            <a:pPr eaLnBrk="1" hangingPunct="1">
              <a:lnSpc>
                <a:spcPct val="80000"/>
              </a:lnSpc>
            </a:pPr>
            <a:endParaRPr lang="zh-CN" altLang="en-US" sz="1000" smtClean="0"/>
          </a:p>
          <a:p>
            <a:pPr eaLnBrk="1" hangingPunct="1">
              <a:lnSpc>
                <a:spcPct val="80000"/>
              </a:lnSpc>
            </a:pPr>
            <a:r>
              <a:rPr lang="zh-CN" altLang="en-US" sz="1000" smtClean="0"/>
              <a:t>这样的重复不像第一个例子那么直接，但是体现了一个更深层次的设计问题了，解决方法也比第一种重复复杂一些</a:t>
            </a:r>
          </a:p>
          <a:p>
            <a:pPr eaLnBrk="1" hangingPunct="1">
              <a:lnSpc>
                <a:spcPct val="80000"/>
              </a:lnSpc>
            </a:pPr>
            <a:r>
              <a:rPr lang="zh-CN" altLang="en-US" sz="1000" smtClean="0"/>
              <a:t>我们后面讲实践的时候，还会看到这个例子以及它的解决方法</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Rectangle 3"/>
          <p:cNvSpPr>
            <a:spLocks noGrp="1"/>
          </p:cNvSpPr>
          <p:nvPr>
            <p:ph type="body" idx="1"/>
          </p:nvPr>
        </p:nvSpPr>
        <p:spPr>
          <a:noFill/>
        </p:spPr>
        <p:txBody>
          <a:bodyPr/>
          <a:lstStyle/>
          <a:p>
            <a:pPr eaLnBrk="1" hangingPunct="1"/>
            <a:r>
              <a:rPr lang="zh-CN" altLang="en-US" smtClean="0"/>
              <a:t>今天的分享我们主要讨论三个问题</a:t>
            </a:r>
          </a:p>
          <a:p>
            <a:pPr eaLnBrk="1" hangingPunct="1"/>
            <a:r>
              <a:rPr lang="zh-CN" altLang="en-US" smtClean="0"/>
              <a:t>为什么要写干净代码</a:t>
            </a:r>
          </a:p>
          <a:p>
            <a:pPr eaLnBrk="1" hangingPunct="1"/>
            <a:r>
              <a:rPr lang="zh-CN" altLang="en-US" smtClean="0"/>
              <a:t>什么是干净代码</a:t>
            </a:r>
          </a:p>
          <a:p>
            <a:pPr eaLnBrk="1" hangingPunct="1"/>
            <a:r>
              <a:rPr lang="zh-CN" altLang="en-US" smtClean="0"/>
              <a:t>和</a:t>
            </a:r>
          </a:p>
          <a:p>
            <a:pPr eaLnBrk="1" hangingPunct="1"/>
            <a:r>
              <a:rPr lang="zh-CN" altLang="en-US" smtClean="0"/>
              <a:t>怎样写干净代码</a:t>
            </a:r>
          </a:p>
          <a:p>
            <a:pPr eaLnBrk="1" hangingPunct="1"/>
            <a:endParaRPr lang="zh-CN" altLang="en-US" smtClean="0"/>
          </a:p>
          <a:p>
            <a:pPr eaLnBrk="1" hangingPunct="1"/>
            <a:r>
              <a:rPr lang="zh-CN" altLang="en-US" smtClean="0"/>
              <a:t>重点在怎样写干净代码</a:t>
            </a:r>
          </a:p>
          <a:p>
            <a:pPr eaLnBrk="1" hangingPunct="1"/>
            <a:endParaRPr lang="zh-CN" altLang="en-US" smtClean="0"/>
          </a:p>
          <a:p>
            <a:pPr eaLnBrk="1" hangingPunct="1"/>
            <a:r>
              <a:rPr lang="zh-CN" altLang="en-US" smtClean="0"/>
              <a:t>至于谁应该关注干净代码，除了我们的软件工程师，我仍然建议我们的管理团队也要能够在意软件的内部质量，就像去餐馆吃饭一样，虽然不懂做菜，但是应该能够吃出菜是不是好吃</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Rectangle 3"/>
          <p:cNvSpPr>
            <a:spLocks noGrp="1"/>
          </p:cNvSpPr>
          <p:nvPr>
            <p:ph type="body" idx="1"/>
          </p:nvPr>
        </p:nvSpPr>
        <p:spPr>
          <a:noFill/>
        </p:spPr>
        <p:txBody>
          <a:bodyPr/>
          <a:lstStyle/>
          <a:p>
            <a:pPr eaLnBrk="1" hangingPunct="1"/>
            <a:r>
              <a:rPr lang="zh-CN" altLang="en-US" smtClean="0"/>
              <a:t>第三种重复就更麻烦了</a:t>
            </a:r>
          </a:p>
          <a:p>
            <a:pPr eaLnBrk="1" hangingPunct="1"/>
            <a:r>
              <a:rPr lang="zh-CN" altLang="en-US" smtClean="0"/>
              <a:t>这是一个绘图问题，要求可以画各种形状的问题，这些形状可能要有实线边，可能需要虚线边</a:t>
            </a:r>
          </a:p>
          <a:p>
            <a:pPr eaLnBrk="1" hangingPunct="1"/>
            <a:endParaRPr lang="zh-CN" altLang="en-US" smtClean="0"/>
          </a:p>
          <a:p>
            <a:pPr eaLnBrk="1" hangingPunct="1"/>
            <a:r>
              <a:rPr lang="zh-CN" altLang="en-US" smtClean="0"/>
              <a:t>右边类是这个问题的一种解决方法，最根本的基类是</a:t>
            </a:r>
            <a:r>
              <a:rPr lang="en-US" altLang="zh-CN" smtClean="0"/>
              <a:t>Shape</a:t>
            </a:r>
          </a:p>
          <a:p>
            <a:pPr eaLnBrk="1" hangingPunct="1"/>
            <a:r>
              <a:rPr lang="zh-CN" altLang="en-US" smtClean="0"/>
              <a:t>方块，三角和园是</a:t>
            </a:r>
            <a:r>
              <a:rPr lang="en-US" altLang="zh-CN" smtClean="0"/>
              <a:t>Shape</a:t>
            </a:r>
            <a:r>
              <a:rPr lang="zh-CN" altLang="en-US" smtClean="0"/>
              <a:t>的子类</a:t>
            </a:r>
          </a:p>
          <a:p>
            <a:pPr eaLnBrk="1" hangingPunct="1"/>
            <a:r>
              <a:rPr lang="zh-CN" altLang="en-US" smtClean="0"/>
              <a:t>实线的方块和虚线的方块又是方块的子类，三角和圆也是类似</a:t>
            </a:r>
          </a:p>
          <a:p>
            <a:pPr eaLnBrk="1" hangingPunct="1"/>
            <a:endParaRPr lang="zh-CN" altLang="en-US" smtClean="0"/>
          </a:p>
          <a:p>
            <a:pPr eaLnBrk="1" hangingPunct="1"/>
            <a:r>
              <a:rPr lang="zh-CN" altLang="en-US" smtClean="0"/>
              <a:t>注意到这里的重复了吗？</a:t>
            </a:r>
          </a:p>
          <a:p>
            <a:pPr eaLnBrk="1" hangingPunct="1"/>
            <a:r>
              <a:rPr lang="zh-CN" altLang="en-US" smtClean="0"/>
              <a:t>不是代码的重复，而是类的层次结构重复，代码也有重复，但是是交叉在一起的</a:t>
            </a:r>
          </a:p>
          <a:p>
            <a:pPr eaLnBrk="1" hangingPunct="1"/>
            <a:endParaRPr lang="zh-CN" altLang="en-US" smtClean="0"/>
          </a:p>
          <a:p>
            <a:pPr eaLnBrk="1" hangingPunct="1"/>
            <a:r>
              <a:rPr lang="zh-CN" altLang="en-US" smtClean="0"/>
              <a:t>这样的设计有个很大的问题就是顽固</a:t>
            </a:r>
          </a:p>
          <a:p>
            <a:pPr eaLnBrk="1" hangingPunct="1"/>
            <a:r>
              <a:rPr lang="zh-CN" altLang="en-US" smtClean="0"/>
              <a:t>我们无论想添加一个形状还是想添加一种边，都要添加两个以上的新类</a:t>
            </a:r>
          </a:p>
          <a:p>
            <a:pPr eaLnBrk="1" hangingPunct="1"/>
            <a:r>
              <a:rPr lang="zh-CN" altLang="en-US" smtClean="0"/>
              <a:t>而且越到后来，添加的类就会越多，像级数爆炸一样</a:t>
            </a:r>
          </a:p>
          <a:p>
            <a:pPr eaLnBrk="1" hangingPunct="1"/>
            <a:endParaRPr lang="zh-CN" altLang="en-US" smtClean="0"/>
          </a:p>
          <a:p>
            <a:pPr eaLnBrk="1" hangingPunct="1"/>
            <a:r>
              <a:rPr lang="zh-CN" altLang="en-US" smtClean="0"/>
              <a:t>在后面介绍实践的时候，我们还会看到这个问题并介绍这个它的解决方法</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Rectangle 3"/>
          <p:cNvSpPr>
            <a:spLocks noGrp="1"/>
          </p:cNvSpPr>
          <p:nvPr>
            <p:ph type="body" idx="1"/>
          </p:nvPr>
        </p:nvSpPr>
        <p:spPr>
          <a:noFill/>
        </p:spPr>
        <p:txBody>
          <a:bodyPr/>
          <a:lstStyle/>
          <a:p>
            <a:pPr eaLnBrk="1" hangingPunct="1"/>
            <a:r>
              <a:rPr lang="zh-CN" altLang="en-US" smtClean="0"/>
              <a:t>同样的变化率是对和谐原则的一个具体延伸</a:t>
            </a:r>
          </a:p>
          <a:p>
            <a:pPr eaLnBrk="1" hangingPunct="1"/>
            <a:endParaRPr lang="zh-CN" altLang="en-US" smtClean="0"/>
          </a:p>
          <a:p>
            <a:pPr eaLnBrk="1" hangingPunct="1"/>
            <a:r>
              <a:rPr lang="zh-CN" altLang="en-US" smtClean="0"/>
              <a:t>看到这个原则我通常会想起一个笑话</a:t>
            </a:r>
          </a:p>
          <a:p>
            <a:pPr eaLnBrk="1" hangingPunct="1"/>
            <a:r>
              <a:rPr lang="zh-CN" altLang="en-US" smtClean="0"/>
              <a:t>说有个人超一锅豆子，有红豆子，有绿豆子，炒啊炒啊，炒完之后倒出来，哗啦一下，红豆子和绿豆子分开了？</a:t>
            </a:r>
          </a:p>
          <a:p>
            <a:pPr eaLnBrk="1" hangingPunct="1"/>
            <a:r>
              <a:rPr lang="zh-CN" altLang="en-US" smtClean="0"/>
              <a:t>如果红豆子和绿豆子不是一个时间熟呢？绿豆子先熟，我想绿豆子熟的时候就停止炒绿豆子，而继续炒红豆子怎么办？</a:t>
            </a:r>
          </a:p>
          <a:p>
            <a:pPr eaLnBrk="1" hangingPunct="1"/>
            <a:endParaRPr lang="zh-CN" altLang="en-US" smtClean="0"/>
          </a:p>
          <a:p>
            <a:pPr eaLnBrk="1" hangingPunct="1"/>
            <a:r>
              <a:rPr lang="zh-CN" altLang="en-US" smtClean="0"/>
              <a:t>烂代码就经常会把不同变化率的数据混在一起，在程序的某一点</a:t>
            </a:r>
          </a:p>
          <a:p>
            <a:pPr eaLnBrk="1" hangingPunct="1">
              <a:buFontTx/>
              <a:buChar char="-"/>
            </a:pPr>
            <a:r>
              <a:rPr lang="zh-CN" altLang="en-US" smtClean="0"/>
              <a:t>有些数据已经是有意义，处理好的了，可以用来计算</a:t>
            </a:r>
          </a:p>
          <a:p>
            <a:pPr eaLnBrk="1" hangingPunct="1">
              <a:buFontTx/>
              <a:buChar char="-"/>
            </a:pPr>
            <a:r>
              <a:rPr lang="zh-CN" altLang="en-US" smtClean="0"/>
              <a:t>有些数据是未经处理的，还不能用</a:t>
            </a:r>
          </a:p>
          <a:p>
            <a:pPr eaLnBrk="1" hangingPunct="1">
              <a:buFontTx/>
              <a:buChar char="•"/>
            </a:pPr>
            <a:r>
              <a:rPr lang="zh-CN" altLang="en-US" smtClean="0"/>
              <a:t>有些数据是根本就是没有意义的</a:t>
            </a:r>
          </a:p>
          <a:p>
            <a:pPr eaLnBrk="1" hangingPunct="1"/>
            <a:r>
              <a:rPr lang="zh-CN" altLang="en-US" smtClean="0"/>
              <a:t>让后让读者完全凭经验，凭猜测，根据过程动态的来“猜”</a:t>
            </a:r>
          </a:p>
          <a:p>
            <a:pPr eaLnBrk="1" hangingPunct="1"/>
            <a:endParaRPr lang="zh-CN" altLang="en-US" smtClean="0"/>
          </a:p>
          <a:p>
            <a:pPr eaLnBrk="1" hangingPunct="1"/>
            <a:r>
              <a:rPr lang="zh-CN" altLang="en-US" smtClean="0"/>
              <a:t>我曾工作在一个产品中，为了判断哪些数据可以用来计算，哪些不可以</a:t>
            </a:r>
          </a:p>
          <a:p>
            <a:pPr eaLnBrk="1" hangingPunct="1"/>
            <a:r>
              <a:rPr lang="zh-CN" altLang="en-US" smtClean="0"/>
              <a:t>到处都有判断现在是一个什么过程的代码，又时还要判断谁是调用者，</a:t>
            </a:r>
          </a:p>
          <a:p>
            <a:pPr eaLnBrk="1" hangingPunct="1"/>
            <a:r>
              <a:rPr lang="zh-CN" altLang="en-US" smtClean="0"/>
              <a:t>条件异常的变态，非常的扭曲和不通情理</a:t>
            </a:r>
          </a:p>
          <a:p>
            <a:pPr eaLnBrk="1" hangingPunct="1"/>
            <a:endParaRPr lang="zh-CN" altLang="en-US" smtClean="0"/>
          </a:p>
          <a:p>
            <a:pPr eaLnBrk="1" hangingPunct="1"/>
            <a:r>
              <a:rPr lang="zh-CN" altLang="en-US" smtClean="0"/>
              <a:t>把相同变化率的数据放在一起，把它们的有效性限制在最小的范围，再把它们和处理它们的逻辑放在一起</a:t>
            </a:r>
          </a:p>
          <a:p>
            <a:pPr eaLnBrk="1" hangingPunct="1"/>
            <a:r>
              <a:rPr lang="zh-CN" altLang="en-US" smtClean="0"/>
              <a:t>就不会有这样的麻烦</a:t>
            </a:r>
          </a:p>
          <a:p>
            <a:pPr eaLnBrk="1" hangingPunct="1"/>
            <a:r>
              <a:rPr lang="zh-CN" altLang="en-US" smtClean="0"/>
              <a:t>对于计算而言，所有可以看到的数据都是有效的，同时变化</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Rectangle 3"/>
          <p:cNvSpPr>
            <a:spLocks noGrp="1"/>
          </p:cNvSpPr>
          <p:nvPr>
            <p:ph type="body" idx="1"/>
          </p:nvPr>
        </p:nvSpPr>
        <p:spPr>
          <a:noFill/>
        </p:spPr>
        <p:txBody>
          <a:bodyPr/>
          <a:lstStyle/>
          <a:p>
            <a:pPr eaLnBrk="1" hangingPunct="1"/>
            <a:r>
              <a:rPr lang="en-US" altLang="zh-CN" smtClean="0"/>
              <a:t>cellRef </a:t>
            </a:r>
            <a:r>
              <a:rPr lang="zh-CN" altLang="en-US" smtClean="0"/>
              <a:t>和 </a:t>
            </a:r>
            <a:r>
              <a:rPr lang="en-US" altLang="zh-CN" smtClean="0"/>
              <a:t>edchRlState </a:t>
            </a:r>
            <a:r>
              <a:rPr lang="zh-CN" altLang="en-US" smtClean="0"/>
              <a:t>明显变化率不同</a:t>
            </a:r>
          </a:p>
          <a:p>
            <a:pPr eaLnBrk="1" hangingPunct="1"/>
            <a:r>
              <a:rPr lang="en-US" altLang="zh-CN" smtClean="0"/>
              <a:t>cellRef </a:t>
            </a:r>
            <a:r>
              <a:rPr lang="zh-CN" altLang="en-US" smtClean="0"/>
              <a:t>对于一个</a:t>
            </a:r>
            <a:r>
              <a:rPr lang="en-US" altLang="zh-CN" smtClean="0"/>
              <a:t>Rl</a:t>
            </a:r>
            <a:r>
              <a:rPr lang="zh-CN" altLang="en-US" smtClean="0"/>
              <a:t>来说从生到死都不会变化</a:t>
            </a:r>
          </a:p>
          <a:p>
            <a:pPr eaLnBrk="1" hangingPunct="1"/>
            <a:r>
              <a:rPr lang="zh-CN" altLang="en-US" smtClean="0"/>
              <a:t>但是</a:t>
            </a:r>
            <a:r>
              <a:rPr lang="en-US" altLang="zh-CN" smtClean="0"/>
              <a:t>edchRlState</a:t>
            </a:r>
            <a:r>
              <a:rPr lang="zh-CN" altLang="en-US" smtClean="0"/>
              <a:t>确会变来变去，</a:t>
            </a:r>
          </a:p>
          <a:p>
            <a:pPr eaLnBrk="1" hangingPunct="1"/>
            <a:r>
              <a:rPr lang="zh-CN" altLang="en-US" smtClean="0"/>
              <a:t>它们放在一起就会引起这样的一段代码</a:t>
            </a:r>
          </a:p>
          <a:p>
            <a:pPr eaLnBrk="1" hangingPunct="1"/>
            <a:endParaRPr lang="zh-CN" altLang="en-US" smtClean="0"/>
          </a:p>
          <a:p>
            <a:pPr eaLnBrk="1" hangingPunct="1"/>
            <a:r>
              <a:rPr lang="en-US" altLang="zh-CN" smtClean="0"/>
              <a:t>cellRef</a:t>
            </a:r>
            <a:r>
              <a:rPr lang="zh-CN" altLang="en-US" smtClean="0"/>
              <a:t>可以无条件的用于计算</a:t>
            </a:r>
          </a:p>
          <a:p>
            <a:pPr eaLnBrk="1" hangingPunct="1"/>
            <a:r>
              <a:rPr lang="zh-CN" altLang="en-US" smtClean="0"/>
              <a:t>而</a:t>
            </a:r>
            <a:r>
              <a:rPr lang="en-US" altLang="zh-CN" smtClean="0"/>
              <a:t>edchRlState</a:t>
            </a:r>
            <a:r>
              <a:rPr lang="zh-CN" altLang="en-US" smtClean="0"/>
              <a:t>却要打个问号儿，而且是过程相关的，还是什么什么的第二次尝试相关，读起来太费劲了</a:t>
            </a:r>
          </a:p>
          <a:p>
            <a:pPr eaLnBrk="1" hangingPunct="1"/>
            <a:endParaRPr lang="zh-CN" altLang="en-US" smtClean="0"/>
          </a:p>
          <a:p>
            <a:pPr eaLnBrk="1" hangingPunct="1"/>
            <a:r>
              <a:rPr lang="zh-CN" altLang="en-US" smtClean="0"/>
              <a:t>我们后面在讲具体实践时也会介绍一个方法来解决这样的问题</a:t>
            </a:r>
          </a:p>
          <a:p>
            <a:pPr eaLnBrk="1" hangingPunct="1"/>
            <a:endParaRPr lang="zh-CN" altLang="en-US" smtClean="0"/>
          </a:p>
          <a:p>
            <a:pPr eaLnBrk="1" hangingPunct="1"/>
            <a:endParaRPr lang="zh-CN" alt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Rectangle 3"/>
          <p:cNvSpPr>
            <a:spLocks noGrp="1"/>
          </p:cNvSpPr>
          <p:nvPr>
            <p:ph type="body" idx="1"/>
          </p:nvPr>
        </p:nvSpPr>
        <p:spPr>
          <a:noFill/>
        </p:spPr>
        <p:txBody>
          <a:bodyPr/>
          <a:lstStyle/>
          <a:p>
            <a:pPr eaLnBrk="1" hangingPunct="1">
              <a:lnSpc>
                <a:spcPct val="80000"/>
              </a:lnSpc>
            </a:pPr>
            <a:r>
              <a:rPr lang="zh-CN" altLang="en-US" sz="1000" smtClean="0"/>
              <a:t>到此，我们讲完了整洁代码的价值观和原则</a:t>
            </a:r>
          </a:p>
          <a:p>
            <a:pPr eaLnBrk="1" hangingPunct="1">
              <a:lnSpc>
                <a:spcPct val="80000"/>
              </a:lnSpc>
            </a:pPr>
            <a:r>
              <a:rPr lang="en-US" altLang="zh-CN" smtClean="0"/>
              <a:t>There is no apparent limit to the benefits of quality, only limits in our ability to understand how to achieve higher quality. </a:t>
            </a:r>
            <a:endParaRPr lang="zh-CN" altLang="en-US" sz="1000" smtClean="0"/>
          </a:p>
          <a:p>
            <a:pPr eaLnBrk="1" hangingPunct="1">
              <a:lnSpc>
                <a:spcPct val="80000"/>
              </a:lnSpc>
            </a:pPr>
            <a:endParaRPr lang="zh-CN" altLang="en-US" sz="1000" smtClean="0"/>
          </a:p>
          <a:p>
            <a:pPr eaLnBrk="1" hangingPunct="1">
              <a:lnSpc>
                <a:spcPct val="80000"/>
              </a:lnSpc>
            </a:pPr>
            <a:r>
              <a:rPr lang="zh-CN" altLang="en-US" sz="1000" smtClean="0"/>
              <a:t>在休息之前，我们回顾下我们刚才讲的一些内容</a:t>
            </a:r>
          </a:p>
          <a:p>
            <a:pPr eaLnBrk="1" hangingPunct="1">
              <a:lnSpc>
                <a:spcPct val="80000"/>
              </a:lnSpc>
            </a:pPr>
            <a:r>
              <a:rPr lang="zh-CN" altLang="en-US" sz="1000" smtClean="0"/>
              <a:t>首先是为什么要写整洁的代码</a:t>
            </a:r>
          </a:p>
          <a:p>
            <a:pPr eaLnBrk="1" hangingPunct="1">
              <a:lnSpc>
                <a:spcPct val="80000"/>
              </a:lnSpc>
            </a:pPr>
            <a:r>
              <a:rPr lang="zh-CN" altLang="en-US" sz="1000" smtClean="0"/>
              <a:t>然后我们讨论了什么样的代码是整洁代码，我们讨论了三个</a:t>
            </a:r>
            <a:r>
              <a:rPr lang="en-US" altLang="zh-CN" sz="1000" smtClean="0"/>
              <a:t>Value,</a:t>
            </a:r>
          </a:p>
          <a:p>
            <a:pPr eaLnBrk="1" hangingPunct="1">
              <a:lnSpc>
                <a:spcPct val="80000"/>
              </a:lnSpc>
            </a:pPr>
            <a:r>
              <a:rPr lang="zh-CN" altLang="en-US" sz="1000" smtClean="0"/>
              <a:t>哪三个？</a:t>
            </a:r>
            <a:r>
              <a:rPr lang="en-US" altLang="zh-CN" sz="1000" smtClean="0"/>
              <a:t>(3 sec), Communication, Simplicity, Flexibility</a:t>
            </a:r>
          </a:p>
          <a:p>
            <a:pPr eaLnBrk="1" hangingPunct="1">
              <a:lnSpc>
                <a:spcPct val="80000"/>
              </a:lnSpc>
            </a:pPr>
            <a:endParaRPr lang="en-US" altLang="zh-CN" sz="1000" smtClean="0"/>
          </a:p>
          <a:p>
            <a:pPr eaLnBrk="1" hangingPunct="1">
              <a:lnSpc>
                <a:spcPct val="80000"/>
              </a:lnSpc>
            </a:pPr>
            <a:r>
              <a:rPr lang="zh-CN" altLang="en-US" sz="1000" smtClean="0"/>
              <a:t>在怎样写整洁代码时，我们讨论了两个原则</a:t>
            </a:r>
          </a:p>
          <a:p>
            <a:pPr eaLnBrk="1" hangingPunct="1">
              <a:lnSpc>
                <a:spcPct val="80000"/>
              </a:lnSpc>
            </a:pPr>
            <a:r>
              <a:rPr lang="zh-CN" altLang="en-US" sz="1000" smtClean="0"/>
              <a:t>第一个是</a:t>
            </a:r>
            <a:r>
              <a:rPr lang="en-US" altLang="zh-CN" sz="1000" smtClean="0"/>
              <a:t>(3 sec), </a:t>
            </a:r>
            <a:r>
              <a:rPr lang="zh-CN" altLang="en-US" sz="1000" smtClean="0"/>
              <a:t>局部化影响</a:t>
            </a:r>
          </a:p>
          <a:p>
            <a:pPr eaLnBrk="1" hangingPunct="1">
              <a:lnSpc>
                <a:spcPct val="80000"/>
              </a:lnSpc>
            </a:pPr>
            <a:r>
              <a:rPr lang="zh-CN" altLang="en-US" sz="1000" smtClean="0"/>
              <a:t>第二个是</a:t>
            </a:r>
            <a:r>
              <a:rPr lang="en-US" altLang="zh-CN" sz="1000" smtClean="0"/>
              <a:t>(3 sec), </a:t>
            </a:r>
            <a:r>
              <a:rPr lang="zh-CN" altLang="en-US" sz="1000" smtClean="0"/>
              <a:t>和谐</a:t>
            </a:r>
          </a:p>
          <a:p>
            <a:pPr eaLnBrk="1" hangingPunct="1">
              <a:lnSpc>
                <a:spcPct val="80000"/>
              </a:lnSpc>
            </a:pPr>
            <a:endParaRPr lang="zh-CN" altLang="en-US" sz="1000" smtClean="0"/>
          </a:p>
          <a:p>
            <a:pPr eaLnBrk="1" hangingPunct="1">
              <a:lnSpc>
                <a:spcPct val="80000"/>
              </a:lnSpc>
            </a:pPr>
            <a:r>
              <a:rPr lang="zh-CN" altLang="en-US" sz="1000" smtClean="0"/>
              <a:t>休息之后，我们会讲到具体的代码</a:t>
            </a:r>
          </a:p>
          <a:p>
            <a:pPr eaLnBrk="1" hangingPunct="1">
              <a:lnSpc>
                <a:spcPct val="80000"/>
              </a:lnSpc>
            </a:pPr>
            <a:r>
              <a:rPr lang="zh-CN" altLang="en-US" sz="1000" smtClean="0"/>
              <a:t>怎么写好一个</a:t>
            </a:r>
            <a:r>
              <a:rPr lang="en-US" altLang="zh-CN" sz="1000" smtClean="0"/>
              <a:t>Class, </a:t>
            </a:r>
            <a:r>
              <a:rPr lang="zh-CN" altLang="en-US" sz="1000" smtClean="0"/>
              <a:t>安排好数据和逻辑</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Rectangle 3"/>
          <p:cNvSpPr>
            <a:spLocks noGrp="1"/>
          </p:cNvSpPr>
          <p:nvPr>
            <p:ph type="body" idx="1"/>
          </p:nvPr>
        </p:nvSpPr>
        <p:spPr>
          <a:noFill/>
        </p:spPr>
        <p:txBody>
          <a:bodyPr/>
          <a:lstStyle/>
          <a:p>
            <a:pPr eaLnBrk="1" hangingPunct="1">
              <a:lnSpc>
                <a:spcPct val="80000"/>
              </a:lnSpc>
            </a:pPr>
            <a:r>
              <a:rPr lang="zh-CN" altLang="en-US" sz="800" smtClean="0"/>
              <a:t>我们刚才应经介绍过了干净代码的</a:t>
            </a:r>
          </a:p>
          <a:p>
            <a:pPr eaLnBrk="1" hangingPunct="1">
              <a:lnSpc>
                <a:spcPct val="80000"/>
              </a:lnSpc>
            </a:pPr>
            <a:r>
              <a:rPr lang="zh-CN" altLang="en-US" sz="800" smtClean="0"/>
              <a:t>价值观</a:t>
            </a:r>
          </a:p>
          <a:p>
            <a:pPr eaLnBrk="1" hangingPunct="1">
              <a:lnSpc>
                <a:spcPct val="80000"/>
              </a:lnSpc>
            </a:pPr>
            <a:r>
              <a:rPr lang="zh-CN" altLang="en-US" sz="800" smtClean="0"/>
              <a:t>和原则</a:t>
            </a:r>
          </a:p>
          <a:p>
            <a:pPr eaLnBrk="1" hangingPunct="1">
              <a:lnSpc>
                <a:spcPct val="80000"/>
              </a:lnSpc>
            </a:pPr>
            <a:r>
              <a:rPr lang="zh-CN" altLang="en-US" sz="800" smtClean="0"/>
              <a:t>接下来我们要介绍具体的实践</a:t>
            </a:r>
          </a:p>
          <a:p>
            <a:pPr eaLnBrk="1" hangingPunct="1">
              <a:lnSpc>
                <a:spcPct val="80000"/>
              </a:lnSpc>
            </a:pPr>
            <a:endParaRPr lang="zh-CN" altLang="en-US" sz="800" smtClean="0"/>
          </a:p>
          <a:p>
            <a:pPr eaLnBrk="1" hangingPunct="1">
              <a:lnSpc>
                <a:spcPct val="80000"/>
              </a:lnSpc>
            </a:pPr>
            <a:r>
              <a:rPr lang="zh-CN" altLang="en-US" sz="800" smtClean="0"/>
              <a:t>我们主要是通过介绍一些“招式”来介绍实践</a:t>
            </a:r>
          </a:p>
          <a:p>
            <a:pPr eaLnBrk="1" hangingPunct="1">
              <a:lnSpc>
                <a:spcPct val="80000"/>
              </a:lnSpc>
            </a:pPr>
            <a:r>
              <a:rPr lang="zh-CN" altLang="en-US" sz="800" smtClean="0"/>
              <a:t>“招式”，比较正规的名字是</a:t>
            </a:r>
            <a:r>
              <a:rPr lang="en-US" altLang="zh-CN" sz="800" smtClean="0"/>
              <a:t>Pattern, </a:t>
            </a:r>
            <a:r>
              <a:rPr lang="zh-CN" altLang="en-US" sz="800" smtClean="0"/>
              <a:t>模式，模式由三个要素构成</a:t>
            </a:r>
          </a:p>
          <a:p>
            <a:pPr eaLnBrk="1" hangingPunct="1">
              <a:lnSpc>
                <a:spcPct val="80000"/>
              </a:lnSpc>
              <a:buFontTx/>
              <a:buChar char="-"/>
            </a:pPr>
            <a:r>
              <a:rPr lang="zh-CN" altLang="en-US" sz="800" smtClean="0"/>
              <a:t>首先，它有一个名字，主要是在切磋武艺或是代码评审时用来沟通</a:t>
            </a:r>
          </a:p>
          <a:p>
            <a:pPr eaLnBrk="1" hangingPunct="1">
              <a:lnSpc>
                <a:spcPct val="80000"/>
              </a:lnSpc>
              <a:buFontTx/>
              <a:buChar char="-"/>
            </a:pPr>
            <a:r>
              <a:rPr lang="zh-CN" altLang="en-US" sz="800" smtClean="0"/>
              <a:t>第二，模式会解决针对性的一类问题，我们面临的问题又是纷繁芜杂的，而一个招式不可能解决所有的问题，通常模式所解决的问题是有侧重的</a:t>
            </a:r>
          </a:p>
          <a:p>
            <a:pPr lvl="1" eaLnBrk="1" hangingPunct="1">
              <a:lnSpc>
                <a:spcPct val="80000"/>
              </a:lnSpc>
              <a:buFontTx/>
              <a:buChar char="-"/>
            </a:pPr>
            <a:r>
              <a:rPr lang="zh-CN" altLang="en-US" sz="800" smtClean="0"/>
              <a:t>比如同是数据初始化，</a:t>
            </a:r>
            <a:r>
              <a:rPr lang="en-US" altLang="zh-CN" sz="800" smtClean="0"/>
              <a:t>eager initialize</a:t>
            </a:r>
            <a:r>
              <a:rPr lang="zh-CN" altLang="en-US" sz="800" smtClean="0"/>
              <a:t>要解决的问题是，数据在整个生存期一致有效的问题</a:t>
            </a:r>
          </a:p>
          <a:p>
            <a:pPr lvl="1" eaLnBrk="1" hangingPunct="1">
              <a:lnSpc>
                <a:spcPct val="80000"/>
              </a:lnSpc>
              <a:buFontTx/>
              <a:buChar char="-"/>
            </a:pPr>
            <a:r>
              <a:rPr lang="zh-CN" altLang="en-US" sz="800" smtClean="0"/>
              <a:t>而</a:t>
            </a:r>
            <a:r>
              <a:rPr lang="en-US" altLang="zh-CN" sz="800" smtClean="0"/>
              <a:t>lazy initialize</a:t>
            </a:r>
            <a:r>
              <a:rPr lang="zh-CN" altLang="en-US" sz="800" smtClean="0"/>
              <a:t>则侧重于加载速度快的问题</a:t>
            </a:r>
          </a:p>
          <a:p>
            <a:pPr eaLnBrk="1" hangingPunct="1">
              <a:lnSpc>
                <a:spcPct val="80000"/>
              </a:lnSpc>
              <a:buFontTx/>
              <a:buChar char="-"/>
            </a:pPr>
            <a:r>
              <a:rPr lang="zh-CN" altLang="en-US" sz="800" smtClean="0"/>
              <a:t>第三个要素就是解决这个问题的方法，学习模式的一个最大的好处就是，一些别人也经常遇到的问题，有人已经给出了很好的解决方法，我们学来就好了，而我们自己可以把精力放在解决未知的，更有价值的问题上</a:t>
            </a:r>
          </a:p>
          <a:p>
            <a:pPr eaLnBrk="1" hangingPunct="1">
              <a:lnSpc>
                <a:spcPct val="80000"/>
              </a:lnSpc>
            </a:pPr>
            <a:endParaRPr lang="en-US" altLang="zh-CN" sz="800" smtClean="0"/>
          </a:p>
          <a:p>
            <a:pPr eaLnBrk="1" hangingPunct="1">
              <a:lnSpc>
                <a:spcPct val="80000"/>
              </a:lnSpc>
            </a:pPr>
            <a:endParaRPr lang="zh-CN" altLang="en-US" sz="800" smtClean="0"/>
          </a:p>
          <a:p>
            <a:pPr eaLnBrk="1" hangingPunct="1">
              <a:lnSpc>
                <a:spcPct val="80000"/>
              </a:lnSpc>
            </a:pPr>
            <a:endParaRPr lang="en-US" altLang="zh-CN" sz="800" smtClean="0"/>
          </a:p>
          <a:p>
            <a:pPr eaLnBrk="1" hangingPunct="1">
              <a:lnSpc>
                <a:spcPct val="80000"/>
              </a:lnSpc>
              <a:buFontTx/>
              <a:buChar char="-"/>
            </a:pPr>
            <a:endParaRPr lang="zh-CN" altLang="en-US" sz="80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Rectangle 3"/>
          <p:cNvSpPr>
            <a:spLocks noGrp="1"/>
          </p:cNvSpPr>
          <p:nvPr>
            <p:ph type="body" idx="1"/>
          </p:nvPr>
        </p:nvSpPr>
        <p:spPr>
          <a:noFill/>
        </p:spPr>
        <p:txBody>
          <a:bodyPr/>
          <a:lstStyle/>
          <a:p>
            <a:pPr eaLnBrk="1" hangingPunct="1"/>
            <a:r>
              <a:rPr lang="zh-CN" altLang="en-US" dirty="0" smtClean="0"/>
              <a:t>模式本来就是一个从建筑设计领域移置到软件设计领域的一个概念</a:t>
            </a:r>
          </a:p>
          <a:p>
            <a:pPr eaLnBrk="1" hangingPunct="1"/>
            <a:endParaRPr lang="zh-CN" altLang="en-US" dirty="0" smtClean="0"/>
          </a:p>
          <a:p>
            <a:pPr eaLnBrk="1" hangingPunct="1"/>
            <a:r>
              <a:rPr lang="zh-CN" altLang="en-US" dirty="0" smtClean="0"/>
              <a:t>图片中的这座桥建于</a:t>
            </a:r>
            <a:r>
              <a:rPr lang="en-US" altLang="zh-CN" dirty="0" smtClean="0"/>
              <a:t>2000</a:t>
            </a:r>
            <a:r>
              <a:rPr lang="zh-CN" altLang="en-US" dirty="0" smtClean="0"/>
              <a:t>多年前，至今仍然屹立，仍然可以使用，而且非常的美观</a:t>
            </a:r>
          </a:p>
          <a:p>
            <a:pPr eaLnBrk="1" hangingPunct="1"/>
            <a:r>
              <a:rPr lang="zh-CN" altLang="en-US" dirty="0" smtClean="0"/>
              <a:t>但是</a:t>
            </a:r>
            <a:r>
              <a:rPr lang="en-US" altLang="zh-CN" dirty="0" smtClean="0"/>
              <a:t>2000</a:t>
            </a:r>
            <a:r>
              <a:rPr lang="zh-CN" altLang="en-US" dirty="0" smtClean="0"/>
              <a:t>多年前有建筑工程学吗？没有</a:t>
            </a:r>
          </a:p>
          <a:p>
            <a:pPr eaLnBrk="1" hangingPunct="1"/>
            <a:r>
              <a:rPr lang="zh-CN" altLang="en-US" dirty="0" smtClean="0"/>
              <a:t>在没有科学知识的指导下，人类仍然可以依靠科学的方法建造出这么坚固的桥。过去的建筑师的方法非常的简单，沿用那些可以让桥梁坚固的设计，丢弃那些糟糕的设计</a:t>
            </a:r>
          </a:p>
          <a:p>
            <a:pPr eaLnBrk="1" hangingPunct="1"/>
            <a:r>
              <a:rPr lang="zh-CN" altLang="en-US" dirty="0" smtClean="0"/>
              <a:t>这也就是我们学习模式的意义所在</a:t>
            </a:r>
          </a:p>
          <a:p>
            <a:pPr eaLnBrk="1" hangingPunct="1"/>
            <a:r>
              <a:rPr lang="zh-CN" altLang="en-US" dirty="0" smtClean="0"/>
              <a:t>当然，这座桥屹立不倒可能也是因为罗马人过年不放烟花</a:t>
            </a:r>
          </a:p>
          <a:p>
            <a:pPr eaLnBrk="1" hangingPunct="1"/>
            <a:endParaRPr lang="zh-CN" altLang="en-US" dirty="0" smtClean="0"/>
          </a:p>
          <a:p>
            <a:pPr eaLnBrk="1" hangingPunct="1"/>
            <a:r>
              <a:rPr lang="zh-CN" altLang="en-US" dirty="0" smtClean="0"/>
              <a:t>为了避免和设计模式混淆，我们今天介绍的模式是针对更具体的代码</a:t>
            </a:r>
          </a:p>
          <a:p>
            <a:pPr eaLnBrk="1" hangingPunct="1"/>
            <a:r>
              <a:rPr lang="zh-CN" altLang="en-US" dirty="0" smtClean="0"/>
              <a:t>设计模式是针对设计，建模时定义类与类之间的关系的，更广为人知，一共有二十多个，不是我们今天介绍的重点</a:t>
            </a:r>
          </a:p>
          <a:p>
            <a:pPr eaLnBrk="1" hangingPunct="1"/>
            <a:r>
              <a:rPr lang="zh-CN" altLang="en-US" dirty="0" smtClean="0"/>
              <a:t>但是，我们今天介绍的一些招式模式的结果可能是一个设计模式</a:t>
            </a:r>
            <a:r>
              <a:rPr lang="en-US" altLang="zh-CN" dirty="0" smtClean="0">
                <a:sym typeface="Wingdings" pitchFamily="2" charset="2"/>
              </a:rPr>
              <a:t></a:t>
            </a:r>
          </a:p>
          <a:p>
            <a:pPr eaLnBrk="1" hangingPunct="1"/>
            <a:endParaRPr lang="en-US" altLang="zh-CN" dirty="0" smtClean="0">
              <a:sym typeface="Wingdings" pitchFamily="2" charset="2"/>
            </a:endParaRPr>
          </a:p>
          <a:p>
            <a:pPr eaLnBrk="1" hangingPunct="1"/>
            <a:r>
              <a:rPr lang="zh-CN" altLang="en-US" dirty="0" smtClean="0">
                <a:sym typeface="Wingdings" pitchFamily="2" charset="2"/>
              </a:rPr>
              <a:t>今天我们我们主要介绍关于代码的三个方面</a:t>
            </a:r>
          </a:p>
          <a:p>
            <a:pPr eaLnBrk="1" hangingPunct="1"/>
            <a:r>
              <a:rPr lang="zh-CN" altLang="en-US" dirty="0" smtClean="0">
                <a:sym typeface="Wingdings" pitchFamily="2" charset="2"/>
              </a:rPr>
              <a:t>分别是类，数据和逻辑</a:t>
            </a:r>
          </a:p>
          <a:p>
            <a:pPr eaLnBrk="1" hangingPunct="1"/>
            <a:endParaRPr lang="zh-CN" altLang="en-US" dirty="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Rectangle 3"/>
          <p:cNvSpPr>
            <a:spLocks noGrp="1"/>
          </p:cNvSpPr>
          <p:nvPr>
            <p:ph type="body" idx="1"/>
          </p:nvPr>
        </p:nvSpPr>
        <p:spPr>
          <a:noFill/>
        </p:spPr>
        <p:txBody>
          <a:bodyPr/>
          <a:lstStyle/>
          <a:p>
            <a:pPr marL="171450" indent="-171450" eaLnBrk="1" hangingPunct="1">
              <a:lnSpc>
                <a:spcPct val="80000"/>
              </a:lnSpc>
            </a:pPr>
            <a:r>
              <a:rPr lang="zh-CN" altLang="en-US" sz="900" smtClean="0"/>
              <a:t>类更像是一个哲学概念，也确实是一个哲学概念</a:t>
            </a:r>
          </a:p>
          <a:p>
            <a:pPr marL="171450" indent="-171450" eaLnBrk="1" hangingPunct="1">
              <a:lnSpc>
                <a:spcPct val="80000"/>
              </a:lnSpc>
            </a:pPr>
            <a:endParaRPr lang="zh-CN" altLang="en-US" sz="900" smtClean="0"/>
          </a:p>
          <a:p>
            <a:pPr marL="171450" indent="-171450" eaLnBrk="1" hangingPunct="1">
              <a:lnSpc>
                <a:spcPct val="80000"/>
              </a:lnSpc>
            </a:pPr>
            <a:r>
              <a:rPr lang="zh-CN" altLang="en-US" sz="900" smtClean="0"/>
              <a:t>关于类的传统的，理论的，教条的定义是　</a:t>
            </a:r>
            <a:r>
              <a:rPr lang="en-US" altLang="zh-CN" sz="900" smtClean="0"/>
              <a:t>“is a”</a:t>
            </a:r>
          </a:p>
          <a:p>
            <a:pPr marL="171450" indent="-171450" eaLnBrk="1" hangingPunct="1">
              <a:lnSpc>
                <a:spcPct val="80000"/>
              </a:lnSpc>
              <a:buFontTx/>
              <a:buAutoNum type="arabicPeriod"/>
            </a:pPr>
            <a:r>
              <a:rPr lang="zh-CN" altLang="en-US" sz="900" smtClean="0"/>
              <a:t>我们回到之前形状和边框的问题上，这是一个典型的用</a:t>
            </a:r>
            <a:r>
              <a:rPr lang="en-US" altLang="zh-CN" sz="900" smtClean="0"/>
              <a:t>”is a”</a:t>
            </a:r>
            <a:r>
              <a:rPr lang="zh-CN" altLang="en-US" sz="900" smtClean="0"/>
              <a:t>定义的类的模型，方形，圆形和三角形都是一种形状，实现边框的方形和虚线边框的方形都是一个方形，等等</a:t>
            </a:r>
          </a:p>
          <a:p>
            <a:pPr marL="171450" indent="-171450" eaLnBrk="1" hangingPunct="1">
              <a:lnSpc>
                <a:spcPct val="80000"/>
              </a:lnSpc>
              <a:buFontTx/>
              <a:buAutoNum type="arabicPeriod"/>
            </a:pPr>
            <a:r>
              <a:rPr lang="zh-CN" altLang="en-US" sz="900" smtClean="0"/>
              <a:t>我上学的时候老师就是这么教的，这个定义困扰了我很长的时间，因为除了引入了非常的复杂的概念和约束以外，每每当我把我的代码试图塞进进一个用“</a:t>
            </a:r>
            <a:r>
              <a:rPr lang="en-US" altLang="zh-CN" sz="900" smtClean="0"/>
              <a:t>is a”</a:t>
            </a:r>
            <a:r>
              <a:rPr lang="zh-CN" altLang="en-US" sz="900" smtClean="0"/>
              <a:t>定义的类，这种疑惑就更强烈，引入类似乎并没有带给我的程序更多实际的好处也没有让我发现编程变得更有趣</a:t>
            </a:r>
          </a:p>
          <a:p>
            <a:pPr marL="171450" indent="-171450" eaLnBrk="1" hangingPunct="1">
              <a:lnSpc>
                <a:spcPct val="80000"/>
              </a:lnSpc>
              <a:buFontTx/>
              <a:buAutoNum type="arabicPeriod"/>
            </a:pPr>
            <a:r>
              <a:rPr lang="zh-CN" altLang="en-US" sz="900" smtClean="0"/>
              <a:t>而且这种定义也是一个误导，就是计算机在模拟现实世界，我花了很多时间看有关建模的书，然后知道，程序最终使用的模型和现实模型之间是有差别的，而且差别是客观存在的，当然，好的程序员会使程序模型尽可能的和现实模型相似，越相似，程序质量越好，程序员的水平也越高，但是不得不承认的是程序模型和现实模型是有区别的</a:t>
            </a:r>
          </a:p>
          <a:p>
            <a:pPr marL="171450" indent="-171450" eaLnBrk="1" hangingPunct="1">
              <a:lnSpc>
                <a:spcPct val="80000"/>
              </a:lnSpc>
            </a:pPr>
            <a:endParaRPr lang="zh-CN" altLang="en-US" sz="900" smtClean="0"/>
          </a:p>
          <a:p>
            <a:pPr marL="171450" indent="-171450" eaLnBrk="1" hangingPunct="1">
              <a:lnSpc>
                <a:spcPct val="80000"/>
              </a:lnSpc>
            </a:pPr>
            <a:r>
              <a:rPr lang="zh-CN" altLang="en-US" sz="900" smtClean="0"/>
              <a:t>后来看到类就是对一类事务的描述，定义一个类其实就是把和这件事相关的数据放在一起，和这件事相关的逻辑也放在一起来描述这件事</a:t>
            </a:r>
          </a:p>
          <a:p>
            <a:pPr marL="171450" indent="-171450" eaLnBrk="1" hangingPunct="1">
              <a:lnSpc>
                <a:spcPct val="80000"/>
              </a:lnSpc>
            </a:pPr>
            <a:r>
              <a:rPr lang="zh-CN" altLang="en-US" sz="900" smtClean="0"/>
              <a:t>这个对类描述对我非常有启发，因为它解决了我“面向对象”有什么意义的问题</a:t>
            </a:r>
          </a:p>
          <a:p>
            <a:pPr marL="171450" indent="-171450" eaLnBrk="1" hangingPunct="1">
              <a:lnSpc>
                <a:spcPct val="80000"/>
              </a:lnSpc>
            </a:pPr>
            <a:r>
              <a:rPr lang="zh-CN" altLang="en-US" sz="900" smtClean="0"/>
              <a:t>我们在程序开发中要面对的最大的一个挑战就是变化</a:t>
            </a:r>
          </a:p>
          <a:p>
            <a:pPr marL="171450" indent="-171450" eaLnBrk="1" hangingPunct="1">
              <a:lnSpc>
                <a:spcPct val="80000"/>
              </a:lnSpc>
            </a:pPr>
            <a:r>
              <a:rPr lang="zh-CN" altLang="en-US" sz="900" smtClean="0"/>
              <a:t>我们希望对一个功能的修改不会影响到另外一个功能，把实现一个功能的数据和逻辑放在一起，而和其它功能的数据和逻辑区分开来，那么对一个功能的修改，就仅仅影响到这个类，并且其它类也自然与这个修改隔离开来</a:t>
            </a:r>
            <a:endParaRPr lang="en-US" altLang="zh-CN" sz="900" smtClean="0"/>
          </a:p>
          <a:p>
            <a:pPr marL="171450" indent="-171450" eaLnBrk="1" hangingPunct="1">
              <a:lnSpc>
                <a:spcPct val="80000"/>
              </a:lnSpc>
            </a:pPr>
            <a:r>
              <a:rPr lang="zh-CN" altLang="en-US" sz="900" smtClean="0"/>
              <a:t>这个比喻犹如醍醐灌顶，让我一下子明白了面向对象的意义就是这种对修改影响的隔离</a:t>
            </a:r>
          </a:p>
          <a:p>
            <a:pPr marL="171450" indent="-171450" eaLnBrk="1" hangingPunct="1">
              <a:lnSpc>
                <a:spcPct val="80000"/>
              </a:lnSpc>
            </a:pPr>
            <a:endParaRPr lang="zh-CN" altLang="en-US" sz="900" smtClean="0"/>
          </a:p>
          <a:p>
            <a:pPr marL="171450" indent="-171450" eaLnBrk="1" hangingPunct="1">
              <a:lnSpc>
                <a:spcPct val="80000"/>
              </a:lnSpc>
            </a:pPr>
            <a:r>
              <a:rPr lang="zh-CN" altLang="en-US" sz="900" smtClean="0"/>
              <a:t>类，本身作为一个招式，模式，清晰的定义了一类事务的边界</a:t>
            </a:r>
          </a:p>
          <a:p>
            <a:pPr marL="171450" indent="-171450" eaLnBrk="1" hangingPunct="1">
              <a:lnSpc>
                <a:spcPct val="80000"/>
              </a:lnSpc>
            </a:pPr>
            <a:r>
              <a:rPr lang="zh-CN" altLang="en-US" sz="900" smtClean="0"/>
              <a:t>我们在讲高内聚，低耦合时说同一件事情不要分散在不同的地方，不同的事情不要放在一起，那么这些事务的边界由什么来定义呢，大的范围我们可以用模块，小的范围，我们用类</a:t>
            </a:r>
          </a:p>
          <a:p>
            <a:pPr marL="171450" indent="-171450" eaLnBrk="1" hangingPunct="1">
              <a:lnSpc>
                <a:spcPct val="80000"/>
              </a:lnSpc>
            </a:pPr>
            <a:endParaRPr lang="zh-CN" altLang="en-US" sz="900" smtClean="0"/>
          </a:p>
          <a:p>
            <a:pPr marL="171450" indent="-171450" eaLnBrk="1" hangingPunct="1">
              <a:lnSpc>
                <a:spcPct val="80000"/>
              </a:lnSpc>
            </a:pPr>
            <a:r>
              <a:rPr lang="zh-CN" altLang="en-US" sz="900" smtClean="0"/>
              <a:t>那么对对象</a:t>
            </a:r>
            <a:r>
              <a:rPr lang="en-US" altLang="zh-CN" sz="900" smtClean="0"/>
              <a:t>”is a”</a:t>
            </a:r>
            <a:r>
              <a:rPr lang="zh-CN" altLang="en-US" sz="900" smtClean="0"/>
              <a:t>的定义完全没用吗？</a:t>
            </a:r>
          </a:p>
          <a:p>
            <a:pPr marL="171450" indent="-171450" eaLnBrk="1" hangingPunct="1">
              <a:lnSpc>
                <a:spcPct val="80000"/>
              </a:lnSpc>
            </a:pPr>
            <a:r>
              <a:rPr lang="zh-CN" altLang="en-US" sz="900" smtClean="0"/>
              <a:t>这倒不是，作为实用主义的程序员，两种定义，哪一种好用就用哪一种，哪一种对自己理解面向对象有用，就用哪一种</a:t>
            </a:r>
          </a:p>
          <a:p>
            <a:pPr marL="171450" indent="-171450" eaLnBrk="1" hangingPunct="1">
              <a:lnSpc>
                <a:spcPct val="80000"/>
              </a:lnSpc>
            </a:pPr>
            <a:r>
              <a:rPr lang="zh-CN" altLang="en-US" sz="900" smtClean="0"/>
              <a:t>我通常会在对象建模的时候选择实用第一种定义，问题领域中的“名词”加上</a:t>
            </a:r>
            <a:r>
              <a:rPr lang="en-US" altLang="zh-CN" sz="900" smtClean="0"/>
              <a:t>”is a”</a:t>
            </a:r>
            <a:r>
              <a:rPr lang="zh-CN" altLang="en-US" sz="900" smtClean="0"/>
              <a:t>的定义，让在没有数据和逻辑的时候，对问题进行类的规划成为可能</a:t>
            </a:r>
          </a:p>
          <a:p>
            <a:pPr marL="171450" indent="-171450" eaLnBrk="1" hangingPunct="1">
              <a:lnSpc>
                <a:spcPct val="80000"/>
              </a:lnSpc>
            </a:pPr>
            <a:r>
              <a:rPr lang="zh-CN" altLang="en-US" sz="900" smtClean="0"/>
              <a:t>到了实现的时候，看过任何一本有关建模的书，都会知道，实现对模型的影响比初始规划影响大得多，尤其是有了一些代码和逻辑的时候，对象是数据加逻辑这样的定义显然更有价值</a:t>
            </a:r>
          </a:p>
          <a:p>
            <a:pPr marL="171450" indent="-171450" eaLnBrk="1" hangingPunct="1">
              <a:lnSpc>
                <a:spcPct val="80000"/>
              </a:lnSpc>
            </a:pPr>
            <a:endParaRPr lang="zh-CN" altLang="en-US" sz="900" smtClean="0"/>
          </a:p>
          <a:p>
            <a:pPr marL="171450" indent="-171450" eaLnBrk="1" hangingPunct="1">
              <a:lnSpc>
                <a:spcPct val="80000"/>
              </a:lnSpc>
            </a:pPr>
            <a:endParaRPr lang="zh-CN" altLang="en-US" sz="900" smtClean="0"/>
          </a:p>
          <a:p>
            <a:pPr marL="171450" indent="-171450" eaLnBrk="1" hangingPunct="1">
              <a:lnSpc>
                <a:spcPct val="80000"/>
              </a:lnSpc>
            </a:pPr>
            <a:endParaRPr lang="zh-CN" altLang="en-US" sz="900"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Rectangle 3"/>
          <p:cNvSpPr>
            <a:spLocks noGrp="1"/>
          </p:cNvSpPr>
          <p:nvPr>
            <p:ph type="body" idx="1"/>
          </p:nvPr>
        </p:nvSpPr>
        <p:spPr>
          <a:noFill/>
        </p:spPr>
        <p:txBody>
          <a:bodyPr/>
          <a:lstStyle/>
          <a:p>
            <a:pPr eaLnBrk="1" hangingPunct="1"/>
            <a:r>
              <a:rPr lang="zh-CN" altLang="en-US" smtClean="0"/>
              <a:t>当我们开始写一个类的时候，第一个决定就是给这个类起个名字</a:t>
            </a:r>
          </a:p>
          <a:p>
            <a:pPr eaLnBrk="1" hangingPunct="1"/>
            <a:endParaRPr lang="zh-CN" altLang="en-US" smtClean="0"/>
          </a:p>
          <a:p>
            <a:pPr eaLnBrk="1" hangingPunct="1"/>
            <a:r>
              <a:rPr lang="zh-CN" altLang="en-US" smtClean="0"/>
              <a:t>名字对于理解代码非常的重要，如果你在代码中看到一个莫名其妙的类名，我们会很困惑，通常要靠它的详细实现来“猜测”它的意图，而猜测就会有误解</a:t>
            </a:r>
          </a:p>
          <a:p>
            <a:pPr eaLnBrk="1" hangingPunct="1"/>
            <a:r>
              <a:rPr lang="zh-CN" altLang="en-US" smtClean="0"/>
              <a:t>名字对于修改代码也非常的重要，一个含糊的名字会吸引相关的不是很相关的代码统统塞入一个类中</a:t>
            </a:r>
          </a:p>
          <a:p>
            <a:pPr eaLnBrk="1" hangingPunct="1"/>
            <a:r>
              <a:rPr lang="zh-CN" altLang="en-US" smtClean="0"/>
              <a:t>一个常见的现象是有些类名叫做什么什么</a:t>
            </a:r>
            <a:r>
              <a:rPr lang="en-US" altLang="zh-CN" smtClean="0"/>
              <a:t>manager, </a:t>
            </a:r>
            <a:r>
              <a:rPr lang="zh-CN" altLang="en-US" smtClean="0"/>
              <a:t>通常，这样的类下会有数不清的相关不相关的函数，谁也说不清这个类到底是干什么的，和现实中的</a:t>
            </a:r>
            <a:r>
              <a:rPr lang="en-US" altLang="zh-CN" smtClean="0"/>
              <a:t>manager</a:t>
            </a:r>
            <a:r>
              <a:rPr lang="zh-CN" altLang="en-US" smtClean="0"/>
              <a:t>很相似</a:t>
            </a:r>
          </a:p>
          <a:p>
            <a:pPr eaLnBrk="1" hangingPunct="1"/>
            <a:r>
              <a:rPr lang="en-US" altLang="zh-CN" smtClean="0"/>
              <a:t>Manager</a:t>
            </a:r>
            <a:r>
              <a:rPr lang="zh-CN" altLang="en-US" smtClean="0"/>
              <a:t>是一个典型的混淆概念，尽量不要出现在类名中</a:t>
            </a:r>
          </a:p>
          <a:p>
            <a:pPr eaLnBrk="1" hangingPunct="1"/>
            <a:endParaRPr lang="zh-CN" altLang="en-US" smtClean="0"/>
          </a:p>
          <a:p>
            <a:pPr eaLnBrk="1" hangingPunct="1"/>
            <a:r>
              <a:rPr lang="zh-CN" altLang="en-US" smtClean="0"/>
              <a:t>通常，简短的名字好读，好理解，但不够详细，精确；详细的名字，很长，读起来拗口，理解起来比较费力</a:t>
            </a:r>
          </a:p>
          <a:p>
            <a:pPr eaLnBrk="1" hangingPunct="1"/>
            <a:r>
              <a:rPr lang="zh-CN" altLang="en-US" smtClean="0"/>
              <a:t>怎么办呢？</a:t>
            </a:r>
          </a:p>
          <a:p>
            <a:pPr eaLnBrk="1" hangingPunct="1"/>
            <a:r>
              <a:rPr lang="zh-CN" altLang="en-US" smtClean="0"/>
              <a:t>对于一个注重实际的程序原来说，要针对不同的情况做不同的处理</a:t>
            </a:r>
          </a:p>
          <a:p>
            <a:pPr lvl="1" eaLnBrk="1" hangingPunct="1"/>
            <a:r>
              <a:rPr lang="zh-CN" altLang="en-US" smtClean="0"/>
              <a:t>对基类</a:t>
            </a:r>
            <a:r>
              <a:rPr lang="en-US" altLang="zh-CN" smtClean="0"/>
              <a:t>, </a:t>
            </a:r>
            <a:r>
              <a:rPr lang="zh-CN" altLang="en-US" smtClean="0"/>
              <a:t>因为它本身代表的是抽象的概念而且最常被用到，而且用于</a:t>
            </a:r>
            <a:r>
              <a:rPr lang="en-US" altLang="zh-CN" smtClean="0"/>
              <a:t>communication</a:t>
            </a:r>
            <a:r>
              <a:rPr lang="zh-CN" altLang="en-US" smtClean="0"/>
              <a:t>，所以我们选择短小有力的名字</a:t>
            </a:r>
          </a:p>
          <a:p>
            <a:pPr lvl="2" eaLnBrk="1" hangingPunct="1"/>
            <a:r>
              <a:rPr lang="zh-CN" altLang="en-US" smtClean="0"/>
              <a:t>去掉没有必要的，不必要的部分，但不要用缩写</a:t>
            </a:r>
          </a:p>
          <a:p>
            <a:pPr lvl="1" eaLnBrk="1" hangingPunct="1"/>
            <a:r>
              <a:rPr lang="zh-CN" altLang="en-US" smtClean="0"/>
              <a:t>对于子类</a:t>
            </a:r>
            <a:r>
              <a:rPr lang="en-US" altLang="zh-CN" smtClean="0"/>
              <a:t>, </a:t>
            </a:r>
            <a:r>
              <a:rPr lang="zh-CN" altLang="en-US" smtClean="0"/>
              <a:t>通常代表的是一种具体的实现，而且不会在沟通中经常被用到，我们可以选择精确的名字</a:t>
            </a:r>
          </a:p>
          <a:p>
            <a:pPr eaLnBrk="1" hangingPunct="1"/>
            <a:r>
              <a:rPr lang="en-US" altLang="zh-CN" smtClean="0"/>
              <a:t>Simple Super Class Name </a:t>
            </a:r>
            <a:r>
              <a:rPr lang="zh-CN" altLang="en-US" smtClean="0"/>
              <a:t>和 </a:t>
            </a:r>
            <a:r>
              <a:rPr lang="en-US" altLang="zh-CN" smtClean="0"/>
              <a:t>Qualified Subclass Name </a:t>
            </a:r>
            <a:r>
              <a:rPr lang="zh-CN" altLang="en-US" smtClean="0"/>
              <a:t>就是两个关于类名的招式</a:t>
            </a:r>
          </a:p>
          <a:p>
            <a:pPr eaLnBrk="1" hangingPunct="1"/>
            <a:endParaRPr lang="zh-CN" altLang="en-US" smtClean="0"/>
          </a:p>
          <a:p>
            <a:pPr eaLnBrk="1" hangingPunct="1"/>
            <a:r>
              <a:rPr lang="zh-CN" altLang="en-US" smtClean="0"/>
              <a:t>发现一个好名字通常是一件很费力的事情，但是完全值得化这样的精力</a:t>
            </a:r>
          </a:p>
          <a:p>
            <a:pPr eaLnBrk="1" hangingPunct="1">
              <a:buFontTx/>
              <a:buChar char="-"/>
            </a:pPr>
            <a:r>
              <a:rPr lang="zh-CN" altLang="en-US" smtClean="0"/>
              <a:t>当我们发现一个好名字的时候，通常代表我们对问题有了更深入更本质的理解</a:t>
            </a:r>
          </a:p>
          <a:p>
            <a:pPr eaLnBrk="1" hangingPunct="1">
              <a:buFontTx/>
              <a:buChar char="-"/>
            </a:pPr>
            <a:r>
              <a:rPr lang="zh-CN" altLang="en-US" smtClean="0"/>
              <a:t>另外，写一段代码的成本远远低于读这一段代码的代价</a:t>
            </a:r>
          </a:p>
          <a:p>
            <a:pPr eaLnBrk="1" hangingPunct="1">
              <a:buFontTx/>
              <a:buChar char="-"/>
            </a:pPr>
            <a:endParaRPr lang="zh-CN" altLang="en-US" smtClean="0"/>
          </a:p>
          <a:p>
            <a:pPr eaLnBrk="1" hangingPunct="1"/>
            <a:r>
              <a:rPr lang="zh-CN" altLang="en-US" smtClean="0"/>
              <a:t>怎么发现一个好名字</a:t>
            </a:r>
          </a:p>
          <a:p>
            <a:pPr eaLnBrk="1" hangingPunct="1">
              <a:buFontTx/>
              <a:buChar char="-"/>
            </a:pPr>
            <a:r>
              <a:rPr lang="zh-CN" altLang="en-US" smtClean="0"/>
              <a:t>多多与人多讨论问题，与其它开发人员交流，看大家对于同一个问题都是如何描述的，与领域专家交流，也就是我们的</a:t>
            </a:r>
            <a:r>
              <a:rPr lang="en-US" altLang="zh-CN" smtClean="0"/>
              <a:t>System Design, </a:t>
            </a:r>
            <a:r>
              <a:rPr lang="zh-CN" altLang="en-US" smtClean="0"/>
              <a:t>他可以帮我们发现一些很难说清的问题其实就是领域当中的一个概念</a:t>
            </a:r>
          </a:p>
          <a:p>
            <a:pPr eaLnBrk="1" hangingPunct="1">
              <a:buFontTx/>
              <a:buChar char="-"/>
            </a:pPr>
            <a:r>
              <a:rPr lang="zh-CN" altLang="en-US" smtClean="0"/>
              <a:t>取名字的时候，我们还可以用到比喻，比如，资源池，池，就是一个很好的比喻，我们看到这样的名字就知道它大概就是对资源做一些存取操作</a:t>
            </a:r>
          </a:p>
          <a:p>
            <a:pPr eaLnBrk="1" hangingPunct="1">
              <a:buFontTx/>
              <a:buChar char="-"/>
            </a:pPr>
            <a:r>
              <a:rPr lang="zh-CN" altLang="en-US" smtClean="0"/>
              <a:t>最后，计算机专业的，大家认同的名字也可以用，比如</a:t>
            </a:r>
            <a:r>
              <a:rPr lang="en-US" altLang="zh-CN" smtClean="0"/>
              <a:t>List, </a:t>
            </a:r>
            <a:r>
              <a:rPr lang="zh-CN" altLang="en-US" smtClean="0"/>
              <a:t>所有会写代码的人都知道什么是一个</a:t>
            </a:r>
            <a:r>
              <a:rPr lang="en-US" altLang="zh-CN" smtClean="0"/>
              <a:t>List, 1995</a:t>
            </a:r>
            <a:r>
              <a:rPr lang="zh-CN" altLang="en-US" smtClean="0"/>
              <a:t>年之后，有了</a:t>
            </a:r>
            <a:r>
              <a:rPr lang="en-US" altLang="zh-CN" smtClean="0"/>
              <a:t>design pattern, pattern</a:t>
            </a:r>
            <a:r>
              <a:rPr lang="zh-CN" altLang="en-US" smtClean="0"/>
              <a:t>的名字由于是广为人知的并且有确切含义的，也可以用在类名中，比如工厂类</a:t>
            </a:r>
          </a:p>
          <a:p>
            <a:pPr eaLnBrk="1" hangingPunct="1"/>
            <a:endParaRPr lang="zh-CN" altLang="en-US" smtClean="0"/>
          </a:p>
          <a:p>
            <a:pPr eaLnBrk="1" hangingPunct="1"/>
            <a:r>
              <a:rPr lang="zh-CN" altLang="en-US" smtClean="0"/>
              <a:t>改名字，这个很容易，如果用的</a:t>
            </a:r>
            <a:r>
              <a:rPr lang="en-US" altLang="zh-CN" smtClean="0"/>
              <a:t>IDE</a:t>
            </a:r>
            <a:r>
              <a:rPr lang="zh-CN" altLang="en-US" smtClean="0"/>
              <a:t>是</a:t>
            </a:r>
            <a:r>
              <a:rPr lang="en-US" altLang="zh-CN" smtClean="0"/>
              <a:t>Elipse, </a:t>
            </a:r>
            <a:r>
              <a:rPr lang="zh-CN" altLang="en-US" smtClean="0"/>
              <a:t>而且不会出错</a:t>
            </a:r>
          </a:p>
          <a:p>
            <a:pPr eaLnBrk="1" hangingPunct="1"/>
            <a:endParaRPr lang="en-US" altLang="zh-CN" smtClean="0"/>
          </a:p>
          <a:p>
            <a:pPr eaLnBrk="1" hangingPunct="1"/>
            <a:endParaRPr lang="zh-CN" altLang="en-US" smtClean="0"/>
          </a:p>
          <a:p>
            <a:pPr eaLnBrk="1" hangingPunct="1"/>
            <a:endParaRPr lang="zh-CN" alt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Rectangle 3"/>
          <p:cNvSpPr>
            <a:spLocks noGrp="1"/>
          </p:cNvSpPr>
          <p:nvPr>
            <p:ph type="body" idx="1"/>
          </p:nvPr>
        </p:nvSpPr>
        <p:spPr>
          <a:noFill/>
        </p:spPr>
        <p:txBody>
          <a:bodyPr/>
          <a:lstStyle/>
          <a:p>
            <a:pPr eaLnBrk="1" hangingPunct="1"/>
            <a:r>
              <a:rPr lang="zh-CN" altLang="en-US" smtClean="0"/>
              <a:t>除了名字，我们再结合问题介绍关于类的应用的一些招式</a:t>
            </a:r>
          </a:p>
          <a:p>
            <a:pPr eaLnBrk="1" hangingPunct="1"/>
            <a:r>
              <a:rPr lang="zh-CN" altLang="en-US" smtClean="0"/>
              <a:t>我们会讲到</a:t>
            </a:r>
          </a:p>
          <a:p>
            <a:pPr eaLnBrk="1" hangingPunct="1"/>
            <a:r>
              <a:rPr lang="zh-CN" altLang="en-US" smtClean="0"/>
              <a:t>	面向接口编程</a:t>
            </a:r>
          </a:p>
          <a:p>
            <a:pPr eaLnBrk="1" hangingPunct="1"/>
            <a:r>
              <a:rPr lang="zh-CN" altLang="en-US" smtClean="0"/>
              <a:t>	继承</a:t>
            </a:r>
          </a:p>
          <a:p>
            <a:pPr eaLnBrk="1" hangingPunct="1"/>
            <a:r>
              <a:rPr lang="zh-CN" altLang="en-US" smtClean="0"/>
              <a:t>	委托</a:t>
            </a:r>
          </a:p>
          <a:p>
            <a:pPr eaLnBrk="1" hangingPunct="1"/>
            <a:endParaRPr lang="zh-CN" altLang="en-US" smtClean="0"/>
          </a:p>
          <a:p>
            <a:pPr eaLnBrk="1" hangingPunct="1"/>
            <a:r>
              <a:rPr lang="zh-CN" altLang="en-US" smtClean="0"/>
              <a:t>再次强调，每一个招式，或者说模式，针对性的解决一类问题</a:t>
            </a:r>
          </a:p>
          <a:p>
            <a:pPr eaLnBrk="1" hangingPunct="1"/>
            <a:r>
              <a:rPr lang="zh-CN" altLang="en-US" smtClean="0"/>
              <a:t>当你考虑问题的侧重点不同时，可以选择不同的模式</a:t>
            </a:r>
          </a:p>
          <a:p>
            <a:pPr eaLnBrk="1" hangingPunct="1"/>
            <a:endParaRPr lang="zh-CN" alt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Rectangle 3"/>
          <p:cNvSpPr>
            <a:spLocks noGrp="1"/>
          </p:cNvSpPr>
          <p:nvPr>
            <p:ph type="body" idx="1"/>
          </p:nvPr>
        </p:nvSpPr>
        <p:spPr>
          <a:noFill/>
        </p:spPr>
        <p:txBody>
          <a:bodyPr/>
          <a:lstStyle/>
          <a:p>
            <a:pPr eaLnBrk="1" hangingPunct="1"/>
            <a:r>
              <a:rPr lang="zh-CN" altLang="en-US" smtClean="0"/>
              <a:t>下面我们来看这样一个问题</a:t>
            </a:r>
          </a:p>
          <a:p>
            <a:pPr eaLnBrk="1" hangingPunct="1"/>
            <a:endParaRPr lang="zh-CN" altLang="en-US" smtClean="0"/>
          </a:p>
          <a:p>
            <a:pPr eaLnBrk="1" hangingPunct="1"/>
            <a:r>
              <a:rPr lang="zh-CN" altLang="en-US" smtClean="0"/>
              <a:t>我们希望有一个程序，目前我们称之为拷贝程序</a:t>
            </a:r>
          </a:p>
          <a:p>
            <a:pPr eaLnBrk="1" hangingPunct="1"/>
            <a:r>
              <a:rPr lang="zh-CN" altLang="en-US" smtClean="0"/>
              <a:t>它可以从键盘或者是纸带上读字符，让后通过打印机打印出来</a:t>
            </a:r>
          </a:p>
          <a:p>
            <a:pPr eaLnBrk="1" hangingPunct="1"/>
            <a:endParaRPr lang="zh-CN" altLang="en-US" smtClean="0"/>
          </a:p>
          <a:p>
            <a:pPr eaLnBrk="1" hangingPunct="1"/>
            <a:endParaRPr lang="zh-CN" altLang="en-US" smtClean="0"/>
          </a:p>
          <a:p>
            <a:pPr eaLnBrk="1" hangingPunct="1"/>
            <a:endParaRPr lang="zh-CN"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Rectangle 3"/>
          <p:cNvSpPr>
            <a:spLocks noGrp="1"/>
          </p:cNvSpPr>
          <p:nvPr>
            <p:ph type="body" idx="1"/>
          </p:nvPr>
        </p:nvSpPr>
        <p:spPr>
          <a:noFill/>
        </p:spPr>
        <p:txBody>
          <a:bodyPr/>
          <a:lstStyle/>
          <a:p>
            <a:pPr eaLnBrk="1" hangingPunct="1"/>
            <a:r>
              <a:rPr lang="zh-CN" altLang="en-US" sz="1000" dirty="0" smtClean="0"/>
              <a:t>我们第一个问题是，为什么要写干净代码呢？</a:t>
            </a:r>
          </a:p>
          <a:p>
            <a:pPr eaLnBrk="1" hangingPunct="1"/>
            <a:endParaRPr lang="zh-CN" altLang="en-US" sz="1000" dirty="0" smtClean="0"/>
          </a:p>
          <a:p>
            <a:pPr eaLnBrk="1" hangingPunct="1"/>
            <a:r>
              <a:rPr lang="zh-CN" altLang="en-US" sz="1000" dirty="0" smtClean="0"/>
              <a:t>回想一下自己工作在烂代码上的经验</a:t>
            </a:r>
            <a:r>
              <a:rPr lang="en-US" altLang="zh-CN" sz="1000" dirty="0" smtClean="0"/>
              <a:t>,</a:t>
            </a:r>
            <a:r>
              <a:rPr lang="zh-CN" altLang="en-US" sz="1000" dirty="0" smtClean="0"/>
              <a:t>　如果想不起来的话，可以看下背景中的这段代码，这其实是一句话，一个判断条件，非常的复杂</a:t>
            </a:r>
          </a:p>
          <a:p>
            <a:pPr eaLnBrk="1" hangingPunct="1"/>
            <a:r>
              <a:rPr lang="zh-CN" altLang="en-US" sz="1000" dirty="0" smtClean="0"/>
              <a:t>各种莫名其妙的条件，各种复杂无比的数据结构</a:t>
            </a:r>
          </a:p>
          <a:p>
            <a:pPr eaLnBrk="1" hangingPunct="1"/>
            <a:r>
              <a:rPr lang="zh-CN" altLang="en-US" sz="1000" dirty="0" smtClean="0"/>
              <a:t>控制流异常的混乱，数据和参数基本要靠猜</a:t>
            </a:r>
          </a:p>
          <a:p>
            <a:pPr eaLnBrk="1" hangingPunct="1"/>
            <a:endParaRPr lang="zh-CN" altLang="en-US" sz="1000" dirty="0" smtClean="0"/>
          </a:p>
          <a:p>
            <a:pPr eaLnBrk="1" hangingPunct="1"/>
            <a:r>
              <a:rPr lang="zh-CN" altLang="en-US" sz="1000" dirty="0" smtClean="0"/>
              <a:t>工作在这样的代码上，就像工作在垃圾场一样，非常恶心。</a:t>
            </a:r>
          </a:p>
          <a:p>
            <a:pPr eaLnBrk="1" hangingPunct="1"/>
            <a:r>
              <a:rPr lang="zh-CN" altLang="en-US" sz="1000" dirty="0" smtClean="0"/>
              <a:t>甚至会让我们犹豫自己是不是选择错了职业</a:t>
            </a:r>
          </a:p>
          <a:p>
            <a:pPr eaLnBrk="1" hangingPunct="1"/>
            <a:endParaRPr lang="zh-CN" altLang="en-US" sz="1000" dirty="0" smtClean="0"/>
          </a:p>
          <a:p>
            <a:pPr eaLnBrk="1" hangingPunct="1"/>
            <a:r>
              <a:rPr lang="zh-CN" altLang="en-US" sz="1000" dirty="0" smtClean="0"/>
              <a:t>写干净代码的道理这就像不能随便丢垃圾一样简单</a:t>
            </a:r>
          </a:p>
          <a:p>
            <a:pPr eaLnBrk="1" hangingPunct="1"/>
            <a:r>
              <a:rPr lang="zh-CN" altLang="en-US" sz="1000" dirty="0" smtClean="0"/>
              <a:t>为了是我们工作有个良好的环境，有愉悦的心情</a:t>
            </a:r>
          </a:p>
          <a:p>
            <a:pPr eaLnBrk="1" hangingPunct="1"/>
            <a:r>
              <a:rPr lang="zh-CN" altLang="en-US" sz="1000" dirty="0" smtClean="0"/>
              <a:t>也是我们的工作更有成就感</a:t>
            </a:r>
          </a:p>
          <a:p>
            <a:pPr eaLnBrk="1" hangingPunct="1"/>
            <a:endParaRPr lang="zh-CN" altLang="en-US" sz="1000" dirty="0" smtClean="0"/>
          </a:p>
          <a:p>
            <a:pPr eaLnBrk="1" hangingPunct="1"/>
            <a:r>
              <a:rPr lang="zh-CN" altLang="en-US" sz="1000" dirty="0" smtClean="0"/>
              <a:t>这个理由对我们自己非常重要，我们指的是每一个工作中接触到软件开发的人</a:t>
            </a:r>
          </a:p>
          <a:p>
            <a:pPr eaLnBrk="1" hangingPunct="1"/>
            <a:r>
              <a:rPr lang="zh-CN" altLang="en-US" sz="1000" dirty="0" smtClean="0"/>
              <a:t>但是有点虚</a:t>
            </a:r>
          </a:p>
          <a:p>
            <a:pPr eaLnBrk="1" hangingPunct="1"/>
            <a:endParaRPr lang="zh-CN" altLang="en-US" sz="1000" dirty="0" smtClean="0"/>
          </a:p>
          <a:p>
            <a:pPr eaLnBrk="1" hangingPunct="1"/>
            <a:r>
              <a:rPr lang="zh-CN" altLang="en-US" sz="1000" dirty="0" smtClean="0"/>
              <a:t>下面我们从实用角度看看为什么我们需要卸干净的代码</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Rectangle 3"/>
          <p:cNvSpPr>
            <a:spLocks noGrp="1"/>
          </p:cNvSpPr>
          <p:nvPr>
            <p:ph type="body" idx="1"/>
          </p:nvPr>
        </p:nvSpPr>
        <p:spPr>
          <a:noFill/>
        </p:spPr>
        <p:txBody>
          <a:bodyPr/>
          <a:lstStyle/>
          <a:p>
            <a:pPr eaLnBrk="1" hangingPunct="1">
              <a:lnSpc>
                <a:spcPct val="80000"/>
              </a:lnSpc>
            </a:pPr>
            <a:r>
              <a:rPr lang="zh-CN" altLang="en-US" sz="800" smtClean="0"/>
              <a:t>这是一段代码，主要是实现了刚才我们描述的那个需求</a:t>
            </a:r>
          </a:p>
          <a:p>
            <a:pPr eaLnBrk="1" hangingPunct="1">
              <a:lnSpc>
                <a:spcPct val="80000"/>
              </a:lnSpc>
            </a:pPr>
            <a:endParaRPr lang="zh-CN" altLang="en-US" sz="800" smtClean="0"/>
          </a:p>
          <a:p>
            <a:pPr eaLnBrk="1" hangingPunct="1">
              <a:lnSpc>
                <a:spcPct val="80000"/>
              </a:lnSpc>
            </a:pPr>
            <a:r>
              <a:rPr lang="zh-CN" altLang="en-US" sz="800" smtClean="0"/>
              <a:t>他首先定义了一个</a:t>
            </a:r>
            <a:r>
              <a:rPr lang="en-US" altLang="zh-CN" sz="800" smtClean="0"/>
              <a:t>Flag, ptFlag, </a:t>
            </a:r>
            <a:r>
              <a:rPr lang="zh-CN" altLang="en-US" sz="800" smtClean="0"/>
              <a:t>我们结合代码猜，</a:t>
            </a:r>
            <a:r>
              <a:rPr lang="en-US" altLang="zh-CN" sz="800" smtClean="0"/>
              <a:t>pt</a:t>
            </a:r>
            <a:r>
              <a:rPr lang="zh-CN" altLang="en-US" sz="800" smtClean="0"/>
              <a:t>应该是</a:t>
            </a:r>
            <a:r>
              <a:rPr lang="en-US" altLang="zh-CN" sz="800" smtClean="0"/>
              <a:t>paperTape</a:t>
            </a:r>
            <a:r>
              <a:rPr lang="zh-CN" altLang="en-US" sz="800" smtClean="0"/>
              <a:t>的缩写，用来只是输入设备是不是纸带</a:t>
            </a:r>
          </a:p>
          <a:p>
            <a:pPr eaLnBrk="1" hangingPunct="1">
              <a:lnSpc>
                <a:spcPct val="80000"/>
              </a:lnSpc>
            </a:pPr>
            <a:endParaRPr lang="en-US" altLang="zh-CN" sz="800" smtClean="0"/>
          </a:p>
          <a:p>
            <a:pPr eaLnBrk="1" hangingPunct="1">
              <a:lnSpc>
                <a:spcPct val="80000"/>
              </a:lnSpc>
            </a:pPr>
            <a:r>
              <a:rPr lang="en-US" altLang="zh-CN" sz="800" smtClean="0"/>
              <a:t>Copy</a:t>
            </a:r>
            <a:r>
              <a:rPr lang="zh-CN" altLang="en-US" sz="800" smtClean="0"/>
              <a:t>程序做的就是不停的从键盘或者纸带读入字符</a:t>
            </a:r>
          </a:p>
          <a:p>
            <a:pPr eaLnBrk="1" hangingPunct="1">
              <a:lnSpc>
                <a:spcPct val="80000"/>
              </a:lnSpc>
            </a:pPr>
            <a:r>
              <a:rPr lang="zh-CN" altLang="en-US" sz="800" smtClean="0"/>
              <a:t>然后把字符传给打印机</a:t>
            </a:r>
          </a:p>
          <a:p>
            <a:pPr eaLnBrk="1" hangingPunct="1">
              <a:lnSpc>
                <a:spcPct val="80000"/>
              </a:lnSpc>
            </a:pPr>
            <a:r>
              <a:rPr lang="zh-CN" altLang="en-US" sz="800" smtClean="0"/>
              <a:t>如果读入字符是</a:t>
            </a:r>
            <a:r>
              <a:rPr lang="en-US" altLang="zh-CN" sz="800" smtClean="0"/>
              <a:t>-1, </a:t>
            </a:r>
            <a:r>
              <a:rPr lang="zh-CN" altLang="en-US" sz="800" smtClean="0"/>
              <a:t>就停止循环</a:t>
            </a:r>
          </a:p>
          <a:p>
            <a:pPr eaLnBrk="1" hangingPunct="1">
              <a:lnSpc>
                <a:spcPct val="80000"/>
              </a:lnSpc>
            </a:pPr>
            <a:endParaRPr lang="zh-CN" altLang="en-US" sz="800" smtClean="0"/>
          </a:p>
          <a:p>
            <a:pPr eaLnBrk="1" hangingPunct="1">
              <a:lnSpc>
                <a:spcPct val="80000"/>
              </a:lnSpc>
            </a:pPr>
            <a:r>
              <a:rPr lang="zh-CN" altLang="en-US" sz="800" smtClean="0"/>
              <a:t>这个程序可读性还好，也并不复杂，基本符合了我们干净代码的前两个价值观，沟通和简单</a:t>
            </a:r>
          </a:p>
          <a:p>
            <a:pPr eaLnBrk="1" hangingPunct="1">
              <a:lnSpc>
                <a:spcPct val="80000"/>
              </a:lnSpc>
            </a:pPr>
            <a:r>
              <a:rPr lang="zh-CN" altLang="en-US" sz="800" smtClean="0"/>
              <a:t>唯一的问题就是不够灵活，</a:t>
            </a:r>
          </a:p>
          <a:p>
            <a:pPr eaLnBrk="1" hangingPunct="1">
              <a:lnSpc>
                <a:spcPct val="80000"/>
              </a:lnSpc>
            </a:pPr>
            <a:r>
              <a:rPr lang="zh-CN" altLang="en-US" sz="800" smtClean="0"/>
              <a:t>比如我们如果想要再增加一种输入设备，一个解决方案是再引入一个新的</a:t>
            </a:r>
            <a:r>
              <a:rPr lang="en-US" altLang="zh-CN" sz="800" smtClean="0"/>
              <a:t>Flag, </a:t>
            </a:r>
            <a:r>
              <a:rPr lang="zh-CN" altLang="en-US" sz="800" smtClean="0"/>
              <a:t>读取字符的判断条件也会相应的变复杂</a:t>
            </a:r>
          </a:p>
          <a:p>
            <a:pPr eaLnBrk="1" hangingPunct="1">
              <a:lnSpc>
                <a:spcPct val="80000"/>
              </a:lnSpc>
            </a:pPr>
            <a:r>
              <a:rPr lang="zh-CN" altLang="en-US" sz="800" smtClean="0"/>
              <a:t>而且两个</a:t>
            </a:r>
            <a:r>
              <a:rPr lang="en-US" altLang="zh-CN" sz="800" smtClean="0"/>
              <a:t>Flag</a:t>
            </a:r>
            <a:r>
              <a:rPr lang="zh-CN" altLang="en-US" sz="800" smtClean="0"/>
              <a:t>可能还会出现冲突，软件的腐化就是从这样的变化中开始的</a:t>
            </a:r>
          </a:p>
          <a:p>
            <a:pPr eaLnBrk="1" hangingPunct="1">
              <a:lnSpc>
                <a:spcPct val="80000"/>
              </a:lnSpc>
            </a:pPr>
            <a:endParaRPr lang="zh-CN" altLang="en-US" sz="800" smtClean="0"/>
          </a:p>
          <a:p>
            <a:pPr eaLnBrk="1" hangingPunct="1">
              <a:lnSpc>
                <a:spcPct val="80000"/>
              </a:lnSpc>
            </a:pPr>
            <a:r>
              <a:rPr lang="zh-CN" altLang="en-US" sz="800" smtClean="0"/>
              <a:t>我们在回顾一下我们关于干净代码的三个价值观</a:t>
            </a:r>
          </a:p>
          <a:p>
            <a:pPr eaLnBrk="1" hangingPunct="1">
              <a:lnSpc>
                <a:spcPct val="80000"/>
              </a:lnSpc>
            </a:pPr>
            <a:r>
              <a:rPr lang="zh-CN" altLang="en-US" sz="800" smtClean="0"/>
              <a:t>第一是沟通</a:t>
            </a:r>
          </a:p>
          <a:p>
            <a:pPr eaLnBrk="1" hangingPunct="1">
              <a:lnSpc>
                <a:spcPct val="80000"/>
              </a:lnSpc>
            </a:pPr>
            <a:r>
              <a:rPr lang="zh-CN" altLang="en-US" sz="800" smtClean="0"/>
              <a:t>第二是简单</a:t>
            </a:r>
          </a:p>
          <a:p>
            <a:pPr eaLnBrk="1" hangingPunct="1">
              <a:lnSpc>
                <a:spcPct val="80000"/>
              </a:lnSpc>
            </a:pPr>
            <a:r>
              <a:rPr lang="zh-CN" altLang="en-US" sz="800" smtClean="0"/>
              <a:t>第三个是灵活</a:t>
            </a:r>
          </a:p>
          <a:p>
            <a:pPr eaLnBrk="1" hangingPunct="1">
              <a:lnSpc>
                <a:spcPct val="80000"/>
              </a:lnSpc>
            </a:pPr>
            <a:endParaRPr lang="zh-CN" altLang="en-US" sz="800" smtClean="0"/>
          </a:p>
          <a:p>
            <a:pPr eaLnBrk="1" hangingPunct="1">
              <a:lnSpc>
                <a:spcPct val="80000"/>
              </a:lnSpc>
            </a:pPr>
            <a:endParaRPr lang="zh-CN" altLang="en-US" sz="800" smtClean="0"/>
          </a:p>
          <a:p>
            <a:pPr eaLnBrk="1" hangingPunct="1">
              <a:lnSpc>
                <a:spcPct val="80000"/>
              </a:lnSpc>
            </a:pPr>
            <a:endParaRPr lang="zh-CN" altLang="en-US" sz="80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Rectangle 3"/>
          <p:cNvSpPr>
            <a:spLocks noGrp="1"/>
          </p:cNvSpPr>
          <p:nvPr>
            <p:ph type="body" idx="1"/>
          </p:nvPr>
        </p:nvSpPr>
        <p:spPr>
          <a:noFill/>
        </p:spPr>
        <p:txBody>
          <a:bodyPr/>
          <a:lstStyle/>
          <a:p>
            <a:pPr eaLnBrk="1" hangingPunct="1">
              <a:lnSpc>
                <a:spcPct val="80000"/>
              </a:lnSpc>
            </a:pPr>
            <a:r>
              <a:rPr lang="zh-CN" altLang="en-US" sz="800" smtClean="0"/>
              <a:t>现在我们看用面向接口编程的方法怎么做，和有什么好处</a:t>
            </a:r>
          </a:p>
          <a:p>
            <a:pPr eaLnBrk="1" hangingPunct="1">
              <a:lnSpc>
                <a:spcPct val="80000"/>
              </a:lnSpc>
            </a:pPr>
            <a:endParaRPr lang="zh-CN" altLang="en-US" sz="800" smtClean="0"/>
          </a:p>
          <a:p>
            <a:pPr eaLnBrk="1" hangingPunct="1">
              <a:lnSpc>
                <a:spcPct val="80000"/>
              </a:lnSpc>
            </a:pPr>
            <a:r>
              <a:rPr lang="zh-CN" altLang="en-US" sz="800" smtClean="0"/>
              <a:t>在这一段程序中，没有出现具体的输入设备，只有一个输入设备的接口，就是这个</a:t>
            </a:r>
            <a:r>
              <a:rPr lang="en-US" altLang="zh-CN" sz="800" smtClean="0"/>
              <a:t>reader</a:t>
            </a:r>
          </a:p>
          <a:p>
            <a:pPr eaLnBrk="1" hangingPunct="1">
              <a:lnSpc>
                <a:spcPct val="80000"/>
              </a:lnSpc>
            </a:pPr>
            <a:r>
              <a:rPr lang="en-US" altLang="zh-CN" sz="800" smtClean="0"/>
              <a:t>Reader</a:t>
            </a:r>
            <a:r>
              <a:rPr lang="zh-CN" altLang="en-US" sz="800" smtClean="0"/>
              <a:t>可以是键盘，也可以是纸带，就看</a:t>
            </a:r>
            <a:r>
              <a:rPr lang="en-US" altLang="zh-CN" sz="800" smtClean="0"/>
              <a:t>copy</a:t>
            </a:r>
            <a:r>
              <a:rPr lang="zh-CN" altLang="en-US" sz="800" smtClean="0"/>
              <a:t>程序的使用者怎么用了，</a:t>
            </a:r>
          </a:p>
          <a:p>
            <a:pPr eaLnBrk="1" hangingPunct="1">
              <a:lnSpc>
                <a:spcPct val="80000"/>
              </a:lnSpc>
            </a:pPr>
            <a:r>
              <a:rPr lang="zh-CN" altLang="en-US" sz="800" smtClean="0"/>
              <a:t>如果想用键盘，就传一个键盘实例给</a:t>
            </a:r>
            <a:r>
              <a:rPr lang="en-US" altLang="zh-CN" sz="800" smtClean="0"/>
              <a:t>reader</a:t>
            </a:r>
            <a:r>
              <a:rPr lang="zh-CN" altLang="en-US" sz="800" smtClean="0"/>
              <a:t>，那么这段程序就是从键盘读取字符</a:t>
            </a:r>
          </a:p>
          <a:p>
            <a:pPr eaLnBrk="1" hangingPunct="1">
              <a:lnSpc>
                <a:spcPct val="80000"/>
              </a:lnSpc>
            </a:pPr>
            <a:r>
              <a:rPr lang="zh-CN" altLang="en-US" sz="800" smtClean="0"/>
              <a:t>如果想用纸带，就传一个纸带的实例给</a:t>
            </a:r>
            <a:r>
              <a:rPr lang="en-US" altLang="zh-CN" sz="800" smtClean="0"/>
              <a:t>reader, </a:t>
            </a:r>
            <a:r>
              <a:rPr lang="zh-CN" altLang="en-US" sz="800" smtClean="0"/>
              <a:t>那么这段程序就是从纸带读取字符</a:t>
            </a:r>
          </a:p>
          <a:p>
            <a:pPr eaLnBrk="1" hangingPunct="1">
              <a:lnSpc>
                <a:spcPct val="80000"/>
              </a:lnSpc>
            </a:pPr>
            <a:endParaRPr lang="zh-CN" altLang="en-US" sz="800" smtClean="0"/>
          </a:p>
          <a:p>
            <a:pPr eaLnBrk="1" hangingPunct="1">
              <a:lnSpc>
                <a:spcPct val="80000"/>
              </a:lnSpc>
            </a:pPr>
            <a:r>
              <a:rPr lang="zh-CN" altLang="en-US" sz="800" smtClean="0"/>
              <a:t>这样一来，没有了</a:t>
            </a:r>
            <a:r>
              <a:rPr lang="en-US" altLang="zh-CN" sz="800" smtClean="0"/>
              <a:t>flag, </a:t>
            </a:r>
            <a:r>
              <a:rPr lang="zh-CN" altLang="en-US" sz="800" smtClean="0"/>
              <a:t>没有了</a:t>
            </a:r>
            <a:r>
              <a:rPr lang="en-US" altLang="zh-CN" sz="800" smtClean="0"/>
              <a:t>if</a:t>
            </a:r>
            <a:r>
              <a:rPr lang="zh-CN" altLang="en-US" sz="800" smtClean="0"/>
              <a:t>条件</a:t>
            </a:r>
          </a:p>
          <a:p>
            <a:pPr eaLnBrk="1" hangingPunct="1">
              <a:lnSpc>
                <a:spcPct val="80000"/>
              </a:lnSpc>
            </a:pPr>
            <a:r>
              <a:rPr lang="zh-CN" altLang="en-US" sz="800" smtClean="0"/>
              <a:t>代码变得更好读了，没有了那个条件的干扰，读取操作表达的更直接了</a:t>
            </a:r>
          </a:p>
          <a:p>
            <a:pPr eaLnBrk="1" hangingPunct="1">
              <a:lnSpc>
                <a:spcPct val="80000"/>
              </a:lnSpc>
            </a:pPr>
            <a:r>
              <a:rPr lang="zh-CN" altLang="en-US" sz="800" smtClean="0"/>
              <a:t>程序也变得更简单了</a:t>
            </a:r>
            <a:r>
              <a:rPr lang="en-US" altLang="zh-CN" sz="800" smtClean="0"/>
              <a:t>,</a:t>
            </a:r>
            <a:endParaRPr lang="zh-CN" altLang="en-US" sz="800" smtClean="0"/>
          </a:p>
          <a:p>
            <a:pPr eaLnBrk="1" hangingPunct="1">
              <a:lnSpc>
                <a:spcPct val="80000"/>
              </a:lnSpc>
            </a:pPr>
            <a:r>
              <a:rPr lang="zh-CN" altLang="en-US" sz="800" smtClean="0"/>
              <a:t>最重要的是更灵活了</a:t>
            </a:r>
            <a:r>
              <a:rPr lang="en-US" altLang="zh-CN" sz="800" smtClean="0"/>
              <a:t>, </a:t>
            </a:r>
            <a:r>
              <a:rPr lang="zh-CN" altLang="en-US" sz="800" smtClean="0"/>
              <a:t>如果我们想增加一种新的输入设备，把它传给这个</a:t>
            </a:r>
            <a:r>
              <a:rPr lang="en-US" altLang="zh-CN" sz="800" smtClean="0"/>
              <a:t>reader</a:t>
            </a:r>
            <a:r>
              <a:rPr lang="zh-CN" altLang="en-US" sz="800" smtClean="0"/>
              <a:t>接口就好了</a:t>
            </a:r>
          </a:p>
          <a:p>
            <a:pPr eaLnBrk="1" hangingPunct="1">
              <a:lnSpc>
                <a:spcPct val="80000"/>
              </a:lnSpc>
            </a:pPr>
            <a:endParaRPr lang="zh-CN" altLang="en-US" sz="800" smtClean="0"/>
          </a:p>
          <a:p>
            <a:pPr eaLnBrk="1" hangingPunct="1">
              <a:lnSpc>
                <a:spcPct val="80000"/>
              </a:lnSpc>
            </a:pPr>
            <a:r>
              <a:rPr lang="zh-CN" altLang="en-US" sz="800" smtClean="0"/>
              <a:t>根据我们的价值观</a:t>
            </a:r>
          </a:p>
          <a:p>
            <a:pPr eaLnBrk="1" hangingPunct="1">
              <a:lnSpc>
                <a:spcPct val="80000"/>
              </a:lnSpc>
            </a:pPr>
            <a:r>
              <a:rPr lang="zh-CN" altLang="en-US" sz="800" smtClean="0"/>
              <a:t>两段代码中，我们认为表达清晰，简单，灵活的代码是干净的代码</a:t>
            </a:r>
          </a:p>
          <a:p>
            <a:pPr eaLnBrk="1" hangingPunct="1">
              <a:lnSpc>
                <a:spcPct val="80000"/>
              </a:lnSpc>
            </a:pPr>
            <a:endParaRPr lang="zh-CN" altLang="en-US" sz="800" smtClean="0"/>
          </a:p>
          <a:p>
            <a:pPr eaLnBrk="1" hangingPunct="1">
              <a:lnSpc>
                <a:spcPct val="80000"/>
              </a:lnSpc>
            </a:pPr>
            <a:r>
              <a:rPr lang="zh-CN" altLang="en-US" sz="800" smtClean="0"/>
              <a:t>那么，</a:t>
            </a:r>
            <a:r>
              <a:rPr lang="en-US" altLang="zh-CN" sz="800" smtClean="0"/>
              <a:t>if </a:t>
            </a:r>
            <a:r>
              <a:rPr lang="zh-CN" altLang="en-US" sz="800" smtClean="0"/>
              <a:t>语句到底到哪里去了呢</a:t>
            </a:r>
          </a:p>
          <a:p>
            <a:pPr eaLnBrk="1" hangingPunct="1">
              <a:lnSpc>
                <a:spcPct val="80000"/>
              </a:lnSpc>
            </a:pPr>
            <a:r>
              <a:rPr lang="zh-CN" altLang="en-US" sz="800" smtClean="0"/>
              <a:t>为了回答这个问题，我们来一起回顾一下面向对象中的多态</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Rectangle 3"/>
          <p:cNvSpPr>
            <a:spLocks noGrp="1"/>
          </p:cNvSpPr>
          <p:nvPr>
            <p:ph type="body" idx="1"/>
          </p:nvPr>
        </p:nvSpPr>
        <p:spPr>
          <a:noFill/>
        </p:spPr>
        <p:txBody>
          <a:bodyPr/>
          <a:lstStyle/>
          <a:p>
            <a:pPr eaLnBrk="1" hangingPunct="1"/>
            <a:r>
              <a:rPr lang="zh-CN" altLang="en-US" smtClean="0"/>
              <a:t>多态主要处理的是代码中行为的不同</a:t>
            </a:r>
          </a:p>
          <a:p>
            <a:pPr eaLnBrk="1" hangingPunct="1"/>
            <a:endParaRPr lang="zh-CN" altLang="en-US" smtClean="0"/>
          </a:p>
          <a:p>
            <a:pPr eaLnBrk="1" hangingPunct="1"/>
            <a:r>
              <a:rPr lang="zh-CN" altLang="en-US" smtClean="0"/>
              <a:t>为了更好的理解多态，我们把行为的不同和数值不同做一个类比</a:t>
            </a:r>
          </a:p>
          <a:p>
            <a:pPr eaLnBrk="1" hangingPunct="1"/>
            <a:r>
              <a:rPr lang="zh-CN" altLang="en-US" smtClean="0"/>
              <a:t>假如我们有一个加法程序，一开始只能对</a:t>
            </a:r>
            <a:r>
              <a:rPr lang="en-US" altLang="zh-CN" smtClean="0"/>
              <a:t>1+1</a:t>
            </a:r>
            <a:r>
              <a:rPr lang="zh-CN" altLang="en-US" smtClean="0"/>
              <a:t>求和，左上角这段代码，如果我们希望他能对任何整数求和，我们会把它变得可以接受参数</a:t>
            </a:r>
            <a:r>
              <a:rPr lang="en-US" altLang="zh-CN" smtClean="0"/>
              <a:t>x, y</a:t>
            </a:r>
            <a:r>
              <a:rPr lang="zh-CN" altLang="en-US" smtClean="0"/>
              <a:t>，这两个整形参数在程序里代替具体数字，我们想对</a:t>
            </a:r>
            <a:r>
              <a:rPr lang="en-US" altLang="zh-CN" smtClean="0"/>
              <a:t>2+3</a:t>
            </a:r>
            <a:r>
              <a:rPr lang="zh-CN" altLang="en-US" smtClean="0"/>
              <a:t>求和时，就传入</a:t>
            </a:r>
            <a:r>
              <a:rPr lang="en-US" altLang="zh-CN" smtClean="0"/>
              <a:t>2</a:t>
            </a:r>
            <a:r>
              <a:rPr lang="zh-CN" altLang="en-US" smtClean="0"/>
              <a:t>和</a:t>
            </a:r>
            <a:r>
              <a:rPr lang="en-US" altLang="zh-CN" smtClean="0"/>
              <a:t>3, </a:t>
            </a:r>
            <a:r>
              <a:rPr lang="zh-CN" altLang="en-US" smtClean="0"/>
              <a:t>这时候，</a:t>
            </a:r>
            <a:r>
              <a:rPr lang="en-US" altLang="zh-CN" smtClean="0"/>
              <a:t>x, y</a:t>
            </a:r>
            <a:r>
              <a:rPr lang="zh-CN" altLang="en-US" smtClean="0"/>
              <a:t>就分别代表</a:t>
            </a:r>
            <a:r>
              <a:rPr lang="en-US" altLang="zh-CN" smtClean="0"/>
              <a:t>2</a:t>
            </a:r>
            <a:r>
              <a:rPr lang="zh-CN" altLang="en-US" smtClean="0"/>
              <a:t>和</a:t>
            </a:r>
            <a:r>
              <a:rPr lang="en-US" altLang="zh-CN" smtClean="0"/>
              <a:t>3</a:t>
            </a:r>
          </a:p>
          <a:p>
            <a:pPr eaLnBrk="1" hangingPunct="1"/>
            <a:endParaRPr lang="en-US" altLang="zh-CN" smtClean="0"/>
          </a:p>
          <a:p>
            <a:pPr eaLnBrk="1" hangingPunct="1"/>
            <a:r>
              <a:rPr lang="zh-CN" altLang="en-US" smtClean="0"/>
              <a:t>回到我们的拷贝程序，第一开始，它只能从键盘读取字符，如果我们希望它能够从任何的输入设备读取字符，</a:t>
            </a:r>
          </a:p>
          <a:p>
            <a:pPr eaLnBrk="1" hangingPunct="1"/>
            <a:r>
              <a:rPr lang="zh-CN" altLang="en-US" smtClean="0"/>
              <a:t>怎么办？</a:t>
            </a:r>
          </a:p>
          <a:p>
            <a:pPr eaLnBrk="1" hangingPunct="1"/>
            <a:r>
              <a:rPr lang="zh-CN" altLang="en-US" smtClean="0"/>
              <a:t>就像上面处理任意整数的问题一样，我们可以把不同的输入设备当作参数传给拷贝程序</a:t>
            </a:r>
            <a:r>
              <a:rPr lang="en-US" altLang="zh-CN" smtClean="0"/>
              <a:t>, </a:t>
            </a:r>
            <a:r>
              <a:rPr lang="zh-CN" altLang="en-US" smtClean="0"/>
              <a:t>就是这个</a:t>
            </a:r>
            <a:r>
              <a:rPr lang="en-US" altLang="zh-CN" smtClean="0"/>
              <a:t>reader</a:t>
            </a:r>
          </a:p>
          <a:p>
            <a:pPr eaLnBrk="1" hangingPunct="1"/>
            <a:r>
              <a:rPr lang="zh-CN" altLang="en-US" smtClean="0"/>
              <a:t>我们希望拷贝程序从键盘读取，就传给它键盘</a:t>
            </a:r>
          </a:p>
          <a:p>
            <a:pPr eaLnBrk="1" hangingPunct="1"/>
            <a:r>
              <a:rPr lang="zh-CN" altLang="en-US" smtClean="0"/>
              <a:t>希望拷贝程序从纸带读取，就传给它一个纸带</a:t>
            </a:r>
          </a:p>
          <a:p>
            <a:pPr eaLnBrk="1" hangingPunct="1"/>
            <a:endParaRPr lang="zh-CN" altLang="en-US" smtClean="0"/>
          </a:p>
          <a:p>
            <a:pPr eaLnBrk="1" hangingPunct="1"/>
            <a:r>
              <a:rPr lang="zh-CN" altLang="en-US" smtClean="0"/>
              <a:t>这种体现行为不同的方法就是多态</a:t>
            </a:r>
          </a:p>
          <a:p>
            <a:pPr eaLnBrk="1" hangingPunct="1"/>
            <a:r>
              <a:rPr lang="zh-CN" altLang="en-US" smtClean="0"/>
              <a:t>多态，可以看成是行为变量，</a:t>
            </a:r>
          </a:p>
          <a:p>
            <a:pPr eaLnBrk="1" hangingPunct="1"/>
            <a:r>
              <a:rPr lang="zh-CN" altLang="en-US" smtClean="0"/>
              <a:t>可以仅仅通过改变指针的指向儿改变程序的行为，非常简单</a:t>
            </a:r>
          </a:p>
          <a:p>
            <a:pPr eaLnBrk="1" hangingPunct="1"/>
            <a:endParaRPr lang="zh-CN" altLang="en-US" smtClean="0"/>
          </a:p>
          <a:p>
            <a:pPr eaLnBrk="1" hangingPunct="1"/>
            <a:r>
              <a:rPr lang="zh-CN" altLang="en-US" smtClean="0"/>
              <a:t>接口</a:t>
            </a:r>
          </a:p>
          <a:p>
            <a:pPr eaLnBrk="1" hangingPunct="1"/>
            <a:r>
              <a:rPr lang="zh-CN" altLang="en-US" smtClean="0"/>
              <a:t>刚才加法程序的参数类型是整形，体现了数值的不同，非常简单</a:t>
            </a:r>
          </a:p>
          <a:p>
            <a:pPr eaLnBrk="1" hangingPunct="1"/>
            <a:r>
              <a:rPr lang="zh-CN" altLang="en-US" smtClean="0"/>
              <a:t>那拷贝程序的参数类型是什么呢？我们称之为接口</a:t>
            </a:r>
          </a:p>
          <a:p>
            <a:pPr eaLnBrk="1" hangingPunct="1"/>
            <a:r>
              <a:rPr lang="en-US" altLang="zh-CN" smtClean="0"/>
              <a:t>Reader</a:t>
            </a:r>
            <a:r>
              <a:rPr lang="zh-CN" altLang="en-US" smtClean="0"/>
              <a:t>它没有具体行为，只是定义了</a:t>
            </a:r>
            <a:r>
              <a:rPr lang="en-US" altLang="zh-CN" smtClean="0"/>
              <a:t>client</a:t>
            </a:r>
            <a:r>
              <a:rPr lang="zh-CN" altLang="en-US" smtClean="0"/>
              <a:t>，程序要怎样调用一个具体输入设备，比如键盘，的输入函数，所以我们把它称为接口</a:t>
            </a:r>
          </a:p>
          <a:p>
            <a:pPr eaLnBrk="1" hangingPunct="1"/>
            <a:endParaRPr lang="zh-CN" altLang="en-US" smtClean="0"/>
          </a:p>
          <a:p>
            <a:pPr eaLnBrk="1" hangingPunct="1"/>
            <a:r>
              <a:rPr lang="zh-CN" altLang="en-US" smtClean="0"/>
              <a:t>实现</a:t>
            </a:r>
          </a:p>
          <a:p>
            <a:pPr eaLnBrk="1" hangingPunct="1"/>
            <a:r>
              <a:rPr lang="zh-CN" altLang="en-US" smtClean="0"/>
              <a:t>整型变量可以有不同的数值</a:t>
            </a:r>
          </a:p>
          <a:p>
            <a:pPr eaLnBrk="1" hangingPunct="1"/>
            <a:r>
              <a:rPr lang="zh-CN" altLang="en-US" smtClean="0"/>
              <a:t>相应的接口可以有不同的实现，实现这里指的就是具体的行为</a:t>
            </a:r>
          </a:p>
          <a:p>
            <a:pPr eaLnBrk="1" hangingPunct="1"/>
            <a:endParaRPr lang="zh-CN" altLang="en-US" smtClean="0"/>
          </a:p>
          <a:p>
            <a:pPr eaLnBrk="1" hangingPunct="1"/>
            <a:r>
              <a:rPr lang="zh-CN" altLang="en-US" smtClean="0"/>
              <a:t>面向接口编程，就像我们希望加法程序里不出现硬编码的</a:t>
            </a:r>
            <a:r>
              <a:rPr lang="en-US" altLang="zh-CN" smtClean="0"/>
              <a:t>1</a:t>
            </a:r>
            <a:r>
              <a:rPr lang="zh-CN" altLang="en-US" smtClean="0"/>
              <a:t>一样，不希望程序里出现具体的实现</a:t>
            </a:r>
          </a:p>
          <a:p>
            <a:pPr eaLnBrk="1" hangingPunct="1"/>
            <a:endParaRPr lang="zh-CN" altLang="en-US" smtClean="0"/>
          </a:p>
          <a:p>
            <a:pPr eaLnBrk="1" hangingPunct="1"/>
            <a:r>
              <a:rPr lang="zh-CN" altLang="en-US" smtClean="0"/>
              <a:t>值得一提的是，我们常常忽视接口，因为它没有逻辑，没有数据，总给我们一种没什么用的感觉</a:t>
            </a:r>
          </a:p>
          <a:p>
            <a:pPr eaLnBrk="1" hangingPunct="1"/>
            <a:r>
              <a:rPr lang="zh-CN" altLang="en-US" smtClean="0"/>
              <a:t>和我们直觉不一样的是，接口对面向对象设计非常重要</a:t>
            </a:r>
          </a:p>
          <a:p>
            <a:pPr eaLnBrk="1" hangingPunct="1"/>
            <a:r>
              <a:rPr lang="zh-CN" altLang="en-US" smtClean="0"/>
              <a:t>面向对象程序可以看成一个对象组成的网络</a:t>
            </a:r>
          </a:p>
          <a:p>
            <a:pPr eaLnBrk="1" hangingPunct="1"/>
            <a:endParaRPr lang="zh-CN" altLang="en-US" smtClean="0"/>
          </a:p>
          <a:p>
            <a:pPr eaLnBrk="1" hangingPunct="1"/>
            <a:endParaRPr lang="zh-CN" alt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3" name="Rectangle 3"/>
          <p:cNvSpPr>
            <a:spLocks noGrp="1"/>
          </p:cNvSpPr>
          <p:nvPr>
            <p:ph type="body" idx="1"/>
          </p:nvPr>
        </p:nvSpPr>
        <p:spPr>
          <a:noFill/>
        </p:spPr>
        <p:txBody>
          <a:bodyPr/>
          <a:lstStyle/>
          <a:p>
            <a:pPr eaLnBrk="1" hangingPunct="1"/>
            <a:r>
              <a:rPr lang="zh-CN" altLang="en-US" smtClean="0"/>
              <a:t>很多面向对象语言像</a:t>
            </a:r>
            <a:r>
              <a:rPr lang="en-US" altLang="zh-CN" smtClean="0"/>
              <a:t>C++</a:t>
            </a:r>
            <a:r>
              <a:rPr lang="zh-CN" altLang="en-US" smtClean="0"/>
              <a:t>一样，要求可以替换的行为有共同的基类</a:t>
            </a:r>
          </a:p>
          <a:p>
            <a:pPr eaLnBrk="1" hangingPunct="1"/>
            <a:r>
              <a:rPr lang="zh-CN" altLang="en-US" smtClean="0"/>
              <a:t>基类代表抽象的可替换，可变的行为，但是没有具体实现</a:t>
            </a:r>
          </a:p>
          <a:p>
            <a:pPr eaLnBrk="1" hangingPunct="1"/>
            <a:r>
              <a:rPr lang="zh-CN" altLang="en-US" smtClean="0"/>
              <a:t>子类代表不同的具体行为</a:t>
            </a:r>
          </a:p>
          <a:p>
            <a:pPr eaLnBrk="1" hangingPunct="1"/>
            <a:endParaRPr lang="en-US" altLang="zh-CN" smtClean="0"/>
          </a:p>
          <a:p>
            <a:pPr eaLnBrk="1" hangingPunct="1"/>
            <a:r>
              <a:rPr lang="en-US" altLang="zh-CN" smtClean="0"/>
              <a:t>Python, Ruby</a:t>
            </a:r>
            <a:r>
              <a:rPr lang="zh-CN" altLang="en-US" smtClean="0"/>
              <a:t>这种动态语言中都不需要</a:t>
            </a:r>
          </a:p>
          <a:p>
            <a:pPr eaLnBrk="1" hangingPunct="1"/>
            <a:r>
              <a:rPr lang="en-US" altLang="zh-CN" smtClean="0"/>
              <a:t>Java</a:t>
            </a:r>
            <a:r>
              <a:rPr lang="zh-CN" altLang="en-US" smtClean="0"/>
              <a:t>中有显示的接口定义</a:t>
            </a:r>
          </a:p>
          <a:p>
            <a:pPr eaLnBrk="1" hangingPunct="1"/>
            <a:endParaRPr lang="zh-CN" altLang="en-US" smtClean="0"/>
          </a:p>
          <a:p>
            <a:pPr eaLnBrk="1" hangingPunct="1"/>
            <a:r>
              <a:rPr lang="zh-CN" altLang="en-US" smtClean="0"/>
              <a:t>好了，这就是面向接口编程的全部了，非常有用的一个招式</a:t>
            </a:r>
          </a:p>
          <a:p>
            <a:pPr eaLnBrk="1" hangingPunct="1"/>
            <a:r>
              <a:rPr lang="zh-CN" altLang="en-US" smtClean="0"/>
              <a:t>值得强调的是，这样的灵活性是有代价的，如果我们的</a:t>
            </a:r>
            <a:r>
              <a:rPr lang="en-US" altLang="zh-CN" smtClean="0"/>
              <a:t>copy</a:t>
            </a:r>
            <a:r>
              <a:rPr lang="zh-CN" altLang="en-US" smtClean="0"/>
              <a:t>程序终生只用到一个输入设备，我们不必要做这么多的考虑</a:t>
            </a:r>
          </a:p>
          <a:p>
            <a:pPr eaLnBrk="1" hangingPunct="1"/>
            <a:endParaRPr lang="zh-CN" alt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Rectangle 3"/>
          <p:cNvSpPr>
            <a:spLocks noGrp="1"/>
          </p:cNvSpPr>
          <p:nvPr>
            <p:ph type="body" idx="1"/>
          </p:nvPr>
        </p:nvSpPr>
        <p:spPr>
          <a:noFill/>
        </p:spPr>
        <p:txBody>
          <a:bodyPr/>
          <a:lstStyle/>
          <a:p>
            <a:pPr eaLnBrk="1" hangingPunct="1"/>
            <a:r>
              <a:rPr lang="zh-CN" altLang="en-US" smtClean="0"/>
              <a:t>面向接口编程，就像我们希望加法程序里不出现硬编码的</a:t>
            </a:r>
            <a:r>
              <a:rPr lang="en-US" altLang="zh-CN" smtClean="0"/>
              <a:t>1</a:t>
            </a:r>
            <a:r>
              <a:rPr lang="zh-CN" altLang="en-US" smtClean="0"/>
              <a:t>一样，不希望程序里出现具体的实现</a:t>
            </a:r>
          </a:p>
          <a:p>
            <a:pPr eaLnBrk="1" hangingPunct="1"/>
            <a:endParaRPr lang="zh-CN" altLang="en-US" smtClean="0"/>
          </a:p>
          <a:p>
            <a:pPr eaLnBrk="1" hangingPunct="1"/>
            <a:r>
              <a:rPr lang="zh-CN" altLang="en-US" smtClean="0"/>
              <a:t>值得一提的是，我们常常忽视接口，因为它没有逻辑，没有数据，总给我们一种没什么用的感觉</a:t>
            </a:r>
          </a:p>
          <a:p>
            <a:pPr eaLnBrk="1" hangingPunct="1"/>
            <a:r>
              <a:rPr lang="zh-CN" altLang="en-US" smtClean="0"/>
              <a:t>和我们直觉不一样的是，接口对面向对象设计非常重要</a:t>
            </a:r>
          </a:p>
          <a:p>
            <a:pPr eaLnBrk="1" hangingPunct="1"/>
            <a:r>
              <a:rPr lang="zh-CN" altLang="en-US" smtClean="0"/>
              <a:t>面向对象程序可以看成一个对象组成的网络，网络中的一个节点就是一个对象，</a:t>
            </a:r>
          </a:p>
          <a:p>
            <a:pPr eaLnBrk="1" hangingPunct="1"/>
            <a:r>
              <a:rPr lang="zh-CN" altLang="en-US" smtClean="0"/>
              <a:t>它最大的好处就是可插拔，可以灵活的通过换掉节点上的对象来改变程序的行为，就像我们可以在拷贝程序中进行键盘和纸带的替换一样</a:t>
            </a:r>
          </a:p>
          <a:p>
            <a:pPr eaLnBrk="1" hangingPunct="1"/>
            <a:endParaRPr lang="zh-CN" altLang="en-US" smtClean="0"/>
          </a:p>
          <a:p>
            <a:pPr eaLnBrk="1" hangingPunct="1"/>
            <a:r>
              <a:rPr lang="zh-CN" altLang="en-US" smtClean="0"/>
              <a:t>这样一个网络，如果实现，具体的对象是可以替换的，那么其实真正重要的是对象之间怎么合作，也就是接口的定义，</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Rectangle 3"/>
          <p:cNvSpPr>
            <a:spLocks noGrp="1"/>
          </p:cNvSpPr>
          <p:nvPr>
            <p:ph type="body" idx="1"/>
          </p:nvPr>
        </p:nvSpPr>
        <p:spPr>
          <a:noFill/>
        </p:spPr>
        <p:txBody>
          <a:bodyPr/>
          <a:lstStyle/>
          <a:p>
            <a:pPr eaLnBrk="1" hangingPunct="1"/>
            <a:r>
              <a:rPr lang="zh-CN" altLang="en-US" smtClean="0"/>
              <a:t>好，趁热打铁，我们在介绍一个利用多态的小窍门</a:t>
            </a:r>
          </a:p>
          <a:p>
            <a:pPr eaLnBrk="1" hangingPunct="1"/>
            <a:r>
              <a:rPr lang="zh-CN" altLang="en-US" smtClean="0"/>
              <a:t>会让我们的代码变得更干净的窍门</a:t>
            </a:r>
          </a:p>
          <a:p>
            <a:pPr eaLnBrk="1" hangingPunct="1"/>
            <a:endParaRPr lang="zh-CN" altLang="en-US" smtClean="0"/>
          </a:p>
          <a:p>
            <a:pPr eaLnBrk="1" hangingPunct="1"/>
            <a:r>
              <a:rPr lang="zh-CN" altLang="en-US" smtClean="0"/>
              <a:t>我们回到已经变成面向接口风格的拷贝程序，他还有一个问题</a:t>
            </a:r>
          </a:p>
          <a:p>
            <a:pPr eaLnBrk="1" hangingPunct="1"/>
            <a:r>
              <a:rPr lang="zh-CN" altLang="en-US" smtClean="0"/>
              <a:t>如果用户传入了一个空指针呢？</a:t>
            </a:r>
          </a:p>
          <a:p>
            <a:pPr eaLnBrk="1" hangingPunct="1"/>
            <a:endParaRPr lang="zh-CN" altLang="en-US" smtClean="0"/>
          </a:p>
          <a:p>
            <a:pPr eaLnBrk="1" hangingPunct="1"/>
            <a:r>
              <a:rPr lang="zh-CN" altLang="en-US" smtClean="0"/>
              <a:t>为了我们的程序的健壮性，我们需要在函数的入口检查传入的指针，判断</a:t>
            </a:r>
            <a:r>
              <a:rPr lang="en-US" altLang="zh-CN" smtClean="0"/>
              <a:t>reader</a:t>
            </a:r>
            <a:r>
              <a:rPr lang="zh-CN" altLang="en-US" smtClean="0"/>
              <a:t>是不是一个空指针</a:t>
            </a:r>
          </a:p>
          <a:p>
            <a:pPr eaLnBrk="1" hangingPunct="1"/>
            <a:r>
              <a:rPr lang="zh-CN" altLang="en-US" smtClean="0"/>
              <a:t>这个太讨厌了</a:t>
            </a:r>
          </a:p>
          <a:p>
            <a:pPr eaLnBrk="1" hangingPunct="1"/>
            <a:r>
              <a:rPr lang="zh-CN" altLang="en-US" smtClean="0"/>
              <a:t>我真想给大家看看我曾经工作过的代码，看任何一个函数，一开头，长长的一大段逻辑都在判断指针是不是空，</a:t>
            </a:r>
          </a:p>
          <a:p>
            <a:pPr eaLnBrk="1" hangingPunct="1"/>
            <a:r>
              <a:rPr lang="zh-CN" altLang="en-US" smtClean="0"/>
              <a:t>简直就不知道这个函数真正的逻辑从哪里开始</a:t>
            </a:r>
          </a:p>
          <a:p>
            <a:pPr eaLnBrk="1" hangingPunct="1"/>
            <a:endParaRPr lang="zh-CN" altLang="en-US" smtClean="0"/>
          </a:p>
          <a:p>
            <a:pPr eaLnBrk="1" hangingPunct="1"/>
            <a:endParaRPr lang="zh-CN" alt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Rectangle 3"/>
          <p:cNvSpPr>
            <a:spLocks noGrp="1"/>
          </p:cNvSpPr>
          <p:nvPr>
            <p:ph type="body" idx="1"/>
          </p:nvPr>
        </p:nvSpPr>
        <p:spPr>
          <a:noFill/>
        </p:spPr>
        <p:txBody>
          <a:bodyPr/>
          <a:lstStyle/>
          <a:p>
            <a:pPr eaLnBrk="1" hangingPunct="1"/>
            <a:r>
              <a:rPr lang="zh-CN" altLang="en-US" smtClean="0"/>
              <a:t>我们今天讲干净代码给大家的一个提示是，不要传递空指针</a:t>
            </a:r>
          </a:p>
          <a:p>
            <a:pPr eaLnBrk="1" hangingPunct="1"/>
            <a:r>
              <a:rPr lang="zh-CN" altLang="en-US" smtClean="0"/>
              <a:t>空指针和其它程序的其它输入不一样，它绝对不是系统外部传入的，因此他是程序本身可控的</a:t>
            </a:r>
          </a:p>
          <a:p>
            <a:pPr eaLnBrk="1" hangingPunct="1"/>
            <a:endParaRPr lang="zh-CN" altLang="en-US" smtClean="0"/>
          </a:p>
          <a:p>
            <a:pPr eaLnBrk="1" hangingPunct="1"/>
            <a:r>
              <a:rPr lang="zh-CN" altLang="en-US" smtClean="0"/>
              <a:t>我们要学习的就是怎么控制它</a:t>
            </a:r>
          </a:p>
          <a:p>
            <a:pPr eaLnBrk="1" hangingPunct="1"/>
            <a:endParaRPr lang="zh-CN" alt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Rectangle 3"/>
          <p:cNvSpPr>
            <a:spLocks noGrp="1"/>
          </p:cNvSpPr>
          <p:nvPr>
            <p:ph type="body" idx="1"/>
          </p:nvPr>
        </p:nvSpPr>
        <p:spPr>
          <a:noFill/>
        </p:spPr>
        <p:txBody>
          <a:bodyPr/>
          <a:lstStyle/>
          <a:p>
            <a:pPr eaLnBrk="1" hangingPunct="1"/>
            <a:r>
              <a:rPr lang="zh-CN" altLang="en-US" smtClean="0"/>
              <a:t>一个简单的例子是</a:t>
            </a:r>
          </a:p>
          <a:p>
            <a:pPr eaLnBrk="1" hangingPunct="1"/>
            <a:r>
              <a:rPr lang="zh-CN" altLang="en-US" smtClean="0"/>
              <a:t>当你迫不得已要给一个指针赋值为空的时候，比如根据某个名字查找输入设备没有找到的时候</a:t>
            </a:r>
          </a:p>
          <a:p>
            <a:pPr eaLnBrk="1" hangingPunct="1"/>
            <a:r>
              <a:rPr lang="zh-CN" altLang="en-US" smtClean="0"/>
              <a:t>不要传递空指针，而是传给它一个空对象</a:t>
            </a:r>
          </a:p>
          <a:p>
            <a:pPr eaLnBrk="1" hangingPunct="1"/>
            <a:endParaRPr lang="zh-CN" altLang="en-US" smtClean="0"/>
          </a:p>
          <a:p>
            <a:pPr eaLnBrk="1" hangingPunct="1"/>
            <a:r>
              <a:rPr lang="zh-CN" altLang="en-US" smtClean="0"/>
              <a:t>空对象就是一个小把戏，它利用多态定义了指针为空时我们希望程序执行的逻辑</a:t>
            </a:r>
          </a:p>
          <a:p>
            <a:pPr eaLnBrk="1" hangingPunct="1"/>
            <a:endParaRPr lang="zh-CN" altLang="en-US" smtClean="0"/>
          </a:p>
          <a:p>
            <a:pPr eaLnBrk="1" hangingPunct="1"/>
            <a:r>
              <a:rPr lang="zh-CN" altLang="en-US" smtClean="0"/>
              <a:t>比如我们拷贝程序，当输入设备是空时，程序什么也做不了，尽早退出是一个好的选择</a:t>
            </a:r>
          </a:p>
          <a:p>
            <a:pPr eaLnBrk="1" hangingPunct="1"/>
            <a:r>
              <a:rPr lang="zh-CN" altLang="en-US" smtClean="0"/>
              <a:t>当输入设备返回</a:t>
            </a:r>
            <a:r>
              <a:rPr lang="en-US" altLang="zh-CN" smtClean="0"/>
              <a:t>-1</a:t>
            </a:r>
            <a:r>
              <a:rPr lang="zh-CN" altLang="en-US" smtClean="0"/>
              <a:t>时，程序会退出</a:t>
            </a:r>
          </a:p>
          <a:p>
            <a:pPr eaLnBrk="1" hangingPunct="1"/>
            <a:r>
              <a:rPr lang="zh-CN" altLang="en-US" smtClean="0"/>
              <a:t>我们在空对象的读取函数中直接返回</a:t>
            </a:r>
            <a:r>
              <a:rPr lang="en-US" altLang="zh-CN" smtClean="0"/>
              <a:t>-1, </a:t>
            </a:r>
          </a:p>
          <a:p>
            <a:pPr eaLnBrk="1" hangingPunct="1"/>
            <a:endParaRPr lang="zh-CN" altLang="en-US" smtClean="0"/>
          </a:p>
          <a:p>
            <a:pPr eaLnBrk="1" hangingPunct="1"/>
            <a:r>
              <a:rPr lang="zh-CN" altLang="en-US" smtClean="0"/>
              <a:t>当迫不得已给拷贝程序传递了空对象时，程序非常优雅的退出了，没有多余的处理</a:t>
            </a:r>
          </a:p>
          <a:p>
            <a:pPr eaLnBrk="1" hangingPunct="1"/>
            <a:r>
              <a:rPr lang="zh-CN" altLang="en-US" smtClean="0"/>
              <a:t>拷贝程序的代码仍然保持不变，非常和谐流畅，没有一丝丝由于对象可能为空而引起的混乱的痕迹</a:t>
            </a:r>
          </a:p>
          <a:p>
            <a:pPr eaLnBrk="1" hangingPunct="1"/>
            <a:endParaRPr lang="zh-CN" altLang="en-US" smtClean="0"/>
          </a:p>
          <a:p>
            <a:pPr eaLnBrk="1" hangingPunct="1"/>
            <a:r>
              <a:rPr lang="zh-CN" altLang="en-US" smtClean="0"/>
              <a:t>想想</a:t>
            </a:r>
            <a:r>
              <a:rPr lang="en-US" altLang="zh-CN" smtClean="0"/>
              <a:t>0</a:t>
            </a:r>
            <a:r>
              <a:rPr lang="zh-CN" altLang="en-US" smtClean="0"/>
              <a:t>在十进制自然数中的作用就不难理解空对象了，占位</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Rectangle 3"/>
          <p:cNvSpPr>
            <a:spLocks noGrp="1"/>
          </p:cNvSpPr>
          <p:nvPr>
            <p:ph type="body" idx="1"/>
          </p:nvPr>
        </p:nvSpPr>
        <p:spPr>
          <a:noFill/>
        </p:spPr>
        <p:txBody>
          <a:bodyPr/>
          <a:lstStyle/>
          <a:p>
            <a:pPr eaLnBrk="1" hangingPunct="1">
              <a:lnSpc>
                <a:spcPct val="80000"/>
              </a:lnSpc>
            </a:pPr>
            <a:r>
              <a:rPr lang="zh-CN" altLang="en-US" sz="1000" smtClean="0"/>
              <a:t>我们回过头来看下我们在讲重复时遇到那个关于条件重复的问题</a:t>
            </a:r>
          </a:p>
          <a:p>
            <a:pPr eaLnBrk="1" hangingPunct="1">
              <a:lnSpc>
                <a:spcPct val="80000"/>
              </a:lnSpc>
            </a:pPr>
            <a:endParaRPr lang="zh-CN" altLang="en-US" sz="1000" smtClean="0"/>
          </a:p>
          <a:p>
            <a:pPr eaLnBrk="1" hangingPunct="1">
              <a:lnSpc>
                <a:spcPct val="80000"/>
              </a:lnSpc>
            </a:pPr>
            <a:r>
              <a:rPr lang="zh-CN" altLang="en-US" sz="1000" smtClean="0"/>
              <a:t>这段程序和我们的拷贝程序有一点非常像，不同的条件下执行不同的操作</a:t>
            </a:r>
          </a:p>
          <a:p>
            <a:pPr eaLnBrk="1" hangingPunct="1">
              <a:lnSpc>
                <a:spcPct val="80000"/>
              </a:lnSpc>
            </a:pPr>
            <a:r>
              <a:rPr lang="zh-CN" altLang="en-US" sz="1000" smtClean="0"/>
              <a:t>所以这个问题，也可以通过我们刚才讲到的面向接口编程来解决</a:t>
            </a:r>
          </a:p>
          <a:p>
            <a:pPr eaLnBrk="1" hangingPunct="1">
              <a:lnSpc>
                <a:spcPct val="80000"/>
              </a:lnSpc>
            </a:pPr>
            <a:endParaRPr lang="zh-CN" altLang="en-US" sz="1000" smtClean="0"/>
          </a:p>
          <a:p>
            <a:pPr eaLnBrk="1" hangingPunct="1">
              <a:lnSpc>
                <a:spcPct val="80000"/>
              </a:lnSpc>
            </a:pPr>
            <a:r>
              <a:rPr lang="zh-CN" altLang="en-US" sz="1000" smtClean="0"/>
              <a:t>怎么做</a:t>
            </a:r>
          </a:p>
          <a:p>
            <a:pPr eaLnBrk="1" hangingPunct="1">
              <a:lnSpc>
                <a:spcPct val="80000"/>
              </a:lnSpc>
            </a:pPr>
            <a:endParaRPr lang="zh-CN" altLang="en-US" sz="1000" smtClean="0"/>
          </a:p>
          <a:p>
            <a:pPr eaLnBrk="1" hangingPunct="1">
              <a:lnSpc>
                <a:spcPct val="80000"/>
              </a:lnSpc>
            </a:pPr>
            <a:endParaRPr lang="zh-CN" altLang="en-US" sz="1000"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7" name="Rectangle 3"/>
          <p:cNvSpPr>
            <a:spLocks noGrp="1"/>
          </p:cNvSpPr>
          <p:nvPr>
            <p:ph type="body" idx="1"/>
          </p:nvPr>
        </p:nvSpPr>
        <p:spPr>
          <a:noFill/>
        </p:spPr>
        <p:txBody>
          <a:bodyPr/>
          <a:lstStyle/>
          <a:p>
            <a:pPr eaLnBrk="1" hangingPunct="1"/>
            <a:r>
              <a:rPr lang="zh-CN" altLang="en-US" smtClean="0"/>
              <a:t>我们只需要把不同的行为封装在不同的类中</a:t>
            </a:r>
          </a:p>
          <a:p>
            <a:pPr eaLnBrk="1" hangingPunct="1"/>
            <a:endParaRPr lang="zh-CN" altLang="en-US" smtClean="0"/>
          </a:p>
          <a:p>
            <a:pPr eaLnBrk="1" hangingPunct="1"/>
            <a:r>
              <a:rPr lang="zh-CN" altLang="en-US" smtClean="0"/>
              <a:t>在程序的第一开始利用条件判断一下，下面用那个类的对象</a:t>
            </a:r>
          </a:p>
          <a:p>
            <a:pPr eaLnBrk="1" hangingPunct="1"/>
            <a:r>
              <a:rPr lang="zh-CN" altLang="en-US" smtClean="0"/>
              <a:t>那么后面的不同行为就由不同对象的多态来实现了</a:t>
            </a:r>
          </a:p>
          <a:p>
            <a:pPr eaLnBrk="1" hangingPunct="1"/>
            <a:endParaRPr lang="zh-CN" altLang="en-US" smtClean="0"/>
          </a:p>
          <a:p>
            <a:pPr eaLnBrk="1" hangingPunct="1"/>
            <a:r>
              <a:rPr lang="zh-CN" altLang="en-US" smtClean="0"/>
              <a:t>这里不展开讲，我们会在正式的课程中安排一个练习，并详细讲解这个重复问题是怎样利用多态来消除的</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Rectangle 3"/>
          <p:cNvSpPr>
            <a:spLocks noGrp="1"/>
          </p:cNvSpPr>
          <p:nvPr>
            <p:ph type="body" idx="1"/>
          </p:nvPr>
        </p:nvSpPr>
        <p:spPr>
          <a:noFill/>
        </p:spPr>
        <p:txBody>
          <a:bodyPr/>
          <a:lstStyle/>
          <a:p>
            <a:pPr eaLnBrk="1" hangingPunct="1"/>
            <a:r>
              <a:rPr lang="zh-CN" altLang="en-US" sz="1000" dirty="0" smtClean="0"/>
              <a:t>首先，写干净的代码非常重要是因为它会保证我们的软件开发效率</a:t>
            </a:r>
          </a:p>
          <a:p>
            <a:pPr eaLnBrk="1" hangingPunct="1"/>
            <a:r>
              <a:rPr lang="zh-CN" altLang="en-US" dirty="0" smtClean="0"/>
              <a:t>我们的项目交付经常延期，主要是由于我们估计不足，一般对软件项目进行估计只考虑到了项目本身的复杂度，而没有考虑已有系统的复杂度</a:t>
            </a:r>
          </a:p>
          <a:p>
            <a:pPr eaLnBrk="1" hangingPunct="1"/>
            <a:endParaRPr lang="zh-CN" altLang="en-US" dirty="0" smtClean="0"/>
          </a:p>
          <a:p>
            <a:pPr eaLnBrk="1" hangingPunct="1"/>
            <a:r>
              <a:rPr lang="zh-CN" altLang="en-US" dirty="0" smtClean="0"/>
              <a:t>在已有系统上开发软件有额外的负担</a:t>
            </a:r>
          </a:p>
          <a:p>
            <a:pPr eaLnBrk="1" hangingPunct="1"/>
            <a:r>
              <a:rPr lang="zh-CN" altLang="en-US" dirty="0" smtClean="0"/>
              <a:t>首先需要理解既有软件系统，而一个烂烂的软件最令人头痛的就是它很难理解</a:t>
            </a:r>
          </a:p>
          <a:p>
            <a:pPr eaLnBrk="1" hangingPunct="1"/>
            <a:r>
              <a:rPr lang="zh-CN" altLang="en-US" dirty="0" smtClean="0"/>
              <a:t>其次，在改动已有软件时，会引起意想不到的后果，</a:t>
            </a:r>
          </a:p>
          <a:p>
            <a:pPr lvl="2" eaLnBrk="1" hangingPunct="1">
              <a:buFontTx/>
              <a:buChar char="•"/>
            </a:pPr>
            <a:r>
              <a:rPr lang="zh-CN" altLang="en-US" sz="1000" dirty="0" smtClean="0"/>
              <a:t>有可能是发现还有地方需要修改</a:t>
            </a:r>
            <a:r>
              <a:rPr lang="en-US" altLang="zh-CN" sz="1000" dirty="0" smtClean="0"/>
              <a:t>, </a:t>
            </a:r>
            <a:r>
              <a:rPr lang="zh-CN" altLang="en-US" sz="1000" dirty="0" smtClean="0"/>
              <a:t>这是软件的顽固性，越烂的软件越顽固</a:t>
            </a:r>
          </a:p>
          <a:p>
            <a:pPr lvl="2" eaLnBrk="1" hangingPunct="1">
              <a:buFontTx/>
              <a:buChar char="•"/>
            </a:pPr>
            <a:r>
              <a:rPr lang="zh-CN" altLang="en-US" sz="1000" dirty="0" smtClean="0"/>
              <a:t>更大的可能是发现引出了一些莫名其妙的错误，这是软件的脆弱性，不好的软件通常非常脆弱</a:t>
            </a:r>
            <a:endParaRPr lang="en-US" altLang="zh-CN" sz="1000" dirty="0" smtClean="0"/>
          </a:p>
          <a:p>
            <a:pPr lvl="1" eaLnBrk="1" hangingPunct="1">
              <a:buFontTx/>
              <a:buChar char="•"/>
            </a:pPr>
            <a:r>
              <a:rPr lang="en-US" altLang="zh-CN" sz="1000" dirty="0" smtClean="0"/>
              <a:t>…</a:t>
            </a:r>
          </a:p>
          <a:p>
            <a:pPr eaLnBrk="1" hangingPunct="1"/>
            <a:endParaRPr lang="en-US" altLang="zh-CN" sz="1000" dirty="0" smtClean="0"/>
          </a:p>
          <a:p>
            <a:pPr eaLnBrk="1" hangingPunct="1"/>
            <a:r>
              <a:rPr lang="zh-CN" altLang="en-US" sz="1000" dirty="0" smtClean="0"/>
              <a:t>所以随着时间推移，随着烂代码越来越多，代码变得越来越难理解，越来越顽固，越来越脆弱这就是我们通常说的软件腐烂，</a:t>
            </a:r>
            <a:r>
              <a:rPr lang="en-US" altLang="zh-CN" sz="1000" dirty="0" smtClean="0"/>
              <a:t>System goes sour </a:t>
            </a:r>
            <a:r>
              <a:rPr lang="zh-CN" altLang="en-US" sz="1000" dirty="0" smtClean="0"/>
              <a:t>或者是</a:t>
            </a:r>
            <a:r>
              <a:rPr lang="en-US" altLang="zh-CN" sz="1000" dirty="0" smtClean="0"/>
              <a:t>Software Rot</a:t>
            </a:r>
          </a:p>
          <a:p>
            <a:pPr eaLnBrk="1" hangingPunct="1"/>
            <a:r>
              <a:rPr lang="zh-CN" altLang="en-US" sz="1000" dirty="0" smtClean="0"/>
              <a:t>其必然结果就是软件项目开发的效率会越来越低，</a:t>
            </a:r>
          </a:p>
          <a:p>
            <a:pPr eaLnBrk="1" hangingPunct="1"/>
            <a:r>
              <a:rPr lang="zh-CN" altLang="en-US" sz="1000" dirty="0" smtClean="0"/>
              <a:t>我们写干净代码是为了防止软件腐烂，保持软件开发效率的可持续性，稳定性</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Rectangle 3"/>
          <p:cNvSpPr>
            <a:spLocks noGrp="1"/>
          </p:cNvSpPr>
          <p:nvPr>
            <p:ph type="body" idx="1"/>
          </p:nvPr>
        </p:nvSpPr>
        <p:spPr>
          <a:noFill/>
        </p:spPr>
        <p:txBody>
          <a:bodyPr/>
          <a:lstStyle/>
          <a:p>
            <a:pPr eaLnBrk="1" hangingPunct="1"/>
            <a:r>
              <a:rPr lang="zh-CN" altLang="en-US" smtClean="0"/>
              <a:t>我们再来看最后一个重复的例子</a:t>
            </a:r>
          </a:p>
          <a:p>
            <a:pPr eaLnBrk="1" hangingPunct="1"/>
            <a:r>
              <a:rPr lang="zh-CN" altLang="en-US" smtClean="0"/>
              <a:t>我们需要用程序来画三种图形，圆形，方形和三角形</a:t>
            </a:r>
          </a:p>
          <a:p>
            <a:pPr eaLnBrk="1" hangingPunct="1"/>
            <a:r>
              <a:rPr lang="zh-CN" altLang="en-US" smtClean="0"/>
              <a:t>而且需要每种图形需要支持两种不同的边，实线边和虚线边</a:t>
            </a:r>
          </a:p>
          <a:p>
            <a:pPr eaLnBrk="1" hangingPunct="1"/>
            <a:endParaRPr lang="zh-CN" altLang="en-US" smtClean="0"/>
          </a:p>
          <a:p>
            <a:pPr eaLnBrk="1" hangingPunct="1"/>
            <a:r>
              <a:rPr lang="zh-CN" altLang="en-US" smtClean="0"/>
              <a:t>如果直接用类的继承来实线，我们会得到这样一个继承关系图</a:t>
            </a:r>
          </a:p>
          <a:p>
            <a:pPr eaLnBrk="1" hangingPunct="1"/>
            <a:r>
              <a:rPr lang="zh-CN" altLang="en-US" smtClean="0"/>
              <a:t>发现哪里重复了吗？</a:t>
            </a:r>
          </a:p>
          <a:p>
            <a:pPr eaLnBrk="1" hangingPunct="1"/>
            <a:r>
              <a:rPr lang="zh-CN" altLang="en-US" smtClean="0"/>
              <a:t>怎么办？知道</a:t>
            </a:r>
            <a:r>
              <a:rPr lang="en-US" altLang="zh-CN" smtClean="0"/>
              <a:t>Design Pattern</a:t>
            </a:r>
            <a:r>
              <a:rPr lang="zh-CN" altLang="en-US" smtClean="0"/>
              <a:t>的同事大多知道这个例子，可以通过</a:t>
            </a:r>
            <a:r>
              <a:rPr lang="en-US" altLang="zh-CN" smtClean="0"/>
              <a:t>Bridge </a:t>
            </a:r>
            <a:r>
              <a:rPr lang="zh-CN" altLang="en-US" smtClean="0"/>
              <a:t>模式来解决</a:t>
            </a:r>
          </a:p>
          <a:p>
            <a:pPr eaLnBrk="1" hangingPunct="1"/>
            <a:r>
              <a:rPr lang="zh-CN" altLang="en-US" smtClean="0"/>
              <a:t>消除重复有许多手段，</a:t>
            </a:r>
          </a:p>
          <a:p>
            <a:pPr eaLnBrk="1" hangingPunct="1"/>
            <a:r>
              <a:rPr lang="zh-CN" altLang="en-US" smtClean="0"/>
              <a:t>这个例子中，可以用</a:t>
            </a:r>
            <a:r>
              <a:rPr lang="en-US" altLang="zh-CN" smtClean="0"/>
              <a:t>Bridge Pattern</a:t>
            </a:r>
            <a:r>
              <a:rPr lang="zh-CN" altLang="en-US" smtClean="0"/>
              <a:t>来解决这样的子类的重复</a:t>
            </a:r>
          </a:p>
          <a:p>
            <a:pPr eaLnBrk="1" hangingPunct="1"/>
            <a:endParaRPr lang="zh-CN" altLang="en-US" smtClean="0"/>
          </a:p>
          <a:p>
            <a:pPr eaLnBrk="1" hangingPunct="1"/>
            <a:r>
              <a:rPr lang="zh-CN" altLang="en-US" smtClean="0"/>
              <a:t>当然我们的生活不需要那么高深，最常用最简单的方法通常最有效</a:t>
            </a:r>
          </a:p>
          <a:p>
            <a:pPr eaLnBrk="1" hangingPunct="1"/>
            <a:r>
              <a:rPr lang="zh-CN" altLang="en-US" smtClean="0"/>
              <a:t>把代码拆成小块是解决重复最有效的方法，通常说来，一大段（驼）代码容易重复</a:t>
            </a:r>
          </a:p>
          <a:p>
            <a:pPr eaLnBrk="1" hangingPunct="1"/>
            <a:r>
              <a:rPr lang="zh-CN" altLang="en-US" smtClean="0"/>
              <a:t>因为当其中一部分需要修改时，我们通常的做法就是，</a:t>
            </a:r>
            <a:r>
              <a:rPr lang="en-US" altLang="zh-CN" smtClean="0"/>
              <a:t>copy</a:t>
            </a:r>
            <a:r>
              <a:rPr lang="zh-CN" altLang="en-US" smtClean="0"/>
              <a:t>一份这一大驼代码，然后对需要修改的部分做一些修改</a:t>
            </a:r>
          </a:p>
          <a:p>
            <a:pPr eaLnBrk="1" hangingPunct="1"/>
            <a:r>
              <a:rPr lang="zh-CN" altLang="en-US" smtClean="0"/>
              <a:t>陷阱就是这样出现了</a:t>
            </a:r>
          </a:p>
          <a:p>
            <a:pPr eaLnBrk="1" hangingPunct="1"/>
            <a:endParaRPr lang="zh-CN" alt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Rectangle 3"/>
          <p:cNvSpPr>
            <a:spLocks noGrp="1"/>
          </p:cNvSpPr>
          <p:nvPr>
            <p:ph type="body" idx="1"/>
          </p:nvPr>
        </p:nvSpPr>
        <p:spPr>
          <a:noFill/>
        </p:spPr>
        <p:txBody>
          <a:bodyPr/>
          <a:lstStyle/>
          <a:p>
            <a:pPr eaLnBrk="1" hangingPunct="1"/>
            <a:r>
              <a:rPr lang="zh-CN" altLang="en-US" smtClean="0"/>
              <a:t>委托</a:t>
            </a:r>
          </a:p>
          <a:p>
            <a:pPr eaLnBrk="1" hangingPunct="1"/>
            <a:endParaRPr lang="zh-CN" altLang="en-US" smtClean="0"/>
          </a:p>
          <a:p>
            <a:pPr eaLnBrk="1" hangingPunct="1"/>
            <a:r>
              <a:rPr lang="en-US" altLang="zh-CN" smtClean="0"/>
              <a:t>Bridge Pattern</a:t>
            </a:r>
          </a:p>
          <a:p>
            <a:pPr eaLnBrk="1" hangingPunct="1"/>
            <a:endParaRPr lang="en-US" altLang="zh-CN" smtClean="0"/>
          </a:p>
          <a:p>
            <a:pPr eaLnBrk="1" hangingPunct="1"/>
            <a:r>
              <a:rPr lang="zh-CN" altLang="en-US" smtClean="0"/>
              <a:t>分离关注点</a:t>
            </a:r>
            <a:r>
              <a:rPr lang="en-US" altLang="zh-CN" smtClean="0"/>
              <a:t>SoC</a:t>
            </a:r>
          </a:p>
          <a:p>
            <a:pPr eaLnBrk="1" hangingPunct="1"/>
            <a:endParaRPr lang="en-US" altLang="zh-CN" smtClean="0"/>
          </a:p>
          <a:p>
            <a:pPr eaLnBrk="1" hangingPunct="1"/>
            <a:r>
              <a:rPr lang="zh-CN" altLang="en-US" smtClean="0"/>
              <a:t>正交化程序设计</a:t>
            </a:r>
          </a:p>
          <a:p>
            <a:pPr eaLnBrk="1" hangingPunct="1"/>
            <a:endParaRPr lang="zh-CN" alt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19" name="Rectangle 3"/>
          <p:cNvSpPr>
            <a:spLocks noGrp="1"/>
          </p:cNvSpPr>
          <p:nvPr>
            <p:ph type="body" idx="1"/>
          </p:nvPr>
        </p:nvSpPr>
        <p:spPr>
          <a:noFill/>
        </p:spPr>
        <p:txBody>
          <a:bodyPr/>
          <a:lstStyle/>
          <a:p>
            <a:pPr eaLnBrk="1" hangingPunct="1"/>
            <a:r>
              <a:rPr lang="zh-CN" altLang="en-US" smtClean="0"/>
              <a:t>计算世界中一切都是数据，文字是数据，颜色是数据，图形也是数据来表示的</a:t>
            </a:r>
          </a:p>
          <a:p>
            <a:pPr eaLnBrk="1" hangingPunct="1"/>
            <a:endParaRPr lang="zh-CN" altLang="en-US" smtClean="0"/>
          </a:p>
          <a:p>
            <a:pPr eaLnBrk="1" hangingPunct="1"/>
            <a:r>
              <a:rPr lang="zh-CN" altLang="en-US" smtClean="0"/>
              <a:t>数据非常的直观，但并不简单，</a:t>
            </a:r>
          </a:p>
          <a:p>
            <a:pPr eaLnBrk="1" hangingPunct="1"/>
            <a:r>
              <a:rPr lang="zh-CN" altLang="en-US" smtClean="0"/>
              <a:t>数据和数据其实是不一样的</a:t>
            </a:r>
          </a:p>
          <a:p>
            <a:pPr eaLnBrk="1" hangingPunct="1"/>
            <a:r>
              <a:rPr lang="zh-CN" altLang="en-US" smtClean="0"/>
              <a:t>有些数据是值，数值，</a:t>
            </a:r>
            <a:r>
              <a:rPr lang="en-US" altLang="zh-CN" smtClean="0"/>
              <a:t>1, 2, 3, 4</a:t>
            </a:r>
            <a:r>
              <a:rPr lang="zh-CN" altLang="en-US" smtClean="0"/>
              <a:t>，数值的改变不会影响到程序的行为</a:t>
            </a:r>
          </a:p>
          <a:p>
            <a:pPr eaLnBrk="1" hangingPunct="1"/>
            <a:r>
              <a:rPr lang="zh-CN" altLang="en-US" smtClean="0"/>
              <a:t>有些数据是状态，随着他们的变化，会影响到程序的行为</a:t>
            </a:r>
          </a:p>
          <a:p>
            <a:pPr eaLnBrk="1" hangingPunct="1"/>
            <a:endParaRPr lang="zh-CN" altLang="en-US" smtClean="0"/>
          </a:p>
          <a:p>
            <a:pPr eaLnBrk="1" hangingPunct="1"/>
            <a:r>
              <a:rPr lang="zh-CN" altLang="en-US" smtClean="0"/>
              <a:t>接下来，我们就来详细看一下有关与数据的招式</a:t>
            </a:r>
          </a:p>
          <a:p>
            <a:pPr eaLnBrk="1" hangingPunct="1"/>
            <a:endParaRPr lang="zh-CN" alt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3" name="Rectangle 3"/>
          <p:cNvSpPr>
            <a:spLocks noGrp="1"/>
          </p:cNvSpPr>
          <p:nvPr>
            <p:ph type="body" idx="1"/>
          </p:nvPr>
        </p:nvSpPr>
        <p:spPr>
          <a:noFill/>
        </p:spPr>
        <p:txBody>
          <a:bodyPr/>
          <a:lstStyle/>
          <a:p>
            <a:pPr eaLnBrk="1" hangingPunct="1"/>
            <a:r>
              <a:rPr lang="zh-CN" altLang="en-US" smtClean="0"/>
              <a:t>每一个数据，变量都要有一个名字</a:t>
            </a:r>
          </a:p>
          <a:p>
            <a:pPr eaLnBrk="1" hangingPunct="1"/>
            <a:endParaRPr lang="zh-CN" altLang="en-US" smtClean="0"/>
          </a:p>
          <a:p>
            <a:pPr eaLnBrk="1" hangingPunct="1"/>
            <a:r>
              <a:rPr lang="zh-CN" altLang="en-US" smtClean="0"/>
              <a:t>怎么给一个</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7" name="Rectangle 3"/>
          <p:cNvSpPr>
            <a:spLocks noGrp="1"/>
          </p:cNvSpPr>
          <p:nvPr>
            <p:ph type="body" idx="1"/>
          </p:nvPr>
        </p:nvSpPr>
        <p:spPr>
          <a:noFill/>
        </p:spPr>
        <p:txBody>
          <a:bodyPr/>
          <a:lstStyle/>
          <a:p>
            <a:pPr eaLnBrk="1" hangingPunct="1"/>
            <a:endParaRPr lang="zh-CN" altLang="en-US" dirty="0"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Rectangle 3"/>
          <p:cNvSpPr>
            <a:spLocks noGrp="1"/>
          </p:cNvSpPr>
          <p:nvPr>
            <p:ph type="body" idx="1"/>
          </p:nvPr>
        </p:nvSpPr>
        <p:spPr>
          <a:noFill/>
        </p:spPr>
        <p:txBody>
          <a:bodyPr/>
          <a:lstStyle/>
          <a:p>
            <a:pPr eaLnBrk="1" hangingPunct="1"/>
            <a:endParaRPr lang="zh-CN" alt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Rectangle 3"/>
          <p:cNvSpPr>
            <a:spLocks noGrp="1"/>
          </p:cNvSpPr>
          <p:nvPr>
            <p:ph type="body" idx="1"/>
          </p:nvPr>
        </p:nvSpPr>
        <p:spPr>
          <a:noFill/>
        </p:spPr>
        <p:txBody>
          <a:bodyPr/>
          <a:lstStyle/>
          <a:p>
            <a:pPr eaLnBrk="1" hangingPunct="1"/>
            <a:r>
              <a:rPr lang="en-US" altLang="zh-CN" dirty="0" smtClean="0"/>
              <a:t>Direct access, Simple, straightforward, store/fetching</a:t>
            </a:r>
          </a:p>
          <a:p>
            <a:pPr eaLnBrk="1" hangingPunct="1"/>
            <a:r>
              <a:rPr lang="en-US" altLang="zh-CN" dirty="0" smtClean="0"/>
              <a:t>Only applied to storage matter operate</a:t>
            </a:r>
          </a:p>
          <a:p>
            <a:pPr eaLnBrk="1" hangingPunct="1"/>
            <a:r>
              <a:rPr lang="en-US" altLang="zh-CN" dirty="0" smtClean="0"/>
              <a:t>Indirect access, flexible, communicate intention</a:t>
            </a:r>
          </a:p>
          <a:p>
            <a:pPr eaLnBrk="1" hangingPunct="1"/>
            <a:endParaRPr lang="en-US" altLang="zh-CN" dirty="0" smtClean="0"/>
          </a:p>
          <a:p>
            <a:pPr eaLnBrk="1" hangingPunct="1"/>
            <a:r>
              <a:rPr lang="en-US" altLang="zh-CN" dirty="0" smtClean="0"/>
              <a:t>Get/Set</a:t>
            </a:r>
          </a:p>
          <a:p>
            <a:pPr eaLnBrk="1" hangingPunct="1"/>
            <a:r>
              <a:rPr lang="en-US" altLang="zh-CN" dirty="0" smtClean="0"/>
              <a:t>Get, logic &amp; data together principle violation</a:t>
            </a:r>
          </a:p>
          <a:p>
            <a:pPr eaLnBrk="1" hangingPunct="1"/>
            <a:r>
              <a:rPr lang="en-US" altLang="zh-CN" dirty="0" smtClean="0"/>
              <a:t>Set, </a:t>
            </a:r>
            <a:r>
              <a:rPr lang="en-US" altLang="zh-CN" dirty="0" err="1" smtClean="0"/>
              <a:t>expendient</a:t>
            </a:r>
            <a:r>
              <a:rPr lang="en-US" altLang="zh-CN" dirty="0" smtClean="0"/>
              <a:t> to implement it wherever and use the </a:t>
            </a:r>
            <a:r>
              <a:rPr lang="en-US" altLang="zh-CN" dirty="0" err="1" smtClean="0"/>
              <a:t>accessor</a:t>
            </a:r>
            <a:r>
              <a:rPr lang="en-US" altLang="zh-CN" dirty="0" smtClean="0"/>
              <a:t> methods to deliver the necessary state to make it work</a:t>
            </a:r>
          </a:p>
          <a:p>
            <a:pPr eaLnBrk="1" hangingPunct="1"/>
            <a:r>
              <a:rPr lang="en-US" altLang="zh-CN" dirty="0" smtClean="0"/>
              <a:t>Seek, lookup</a:t>
            </a:r>
          </a:p>
          <a:p>
            <a:pPr eaLnBrk="1" hangingPunct="1"/>
            <a:endParaRPr lang="en-US" altLang="zh-CN" dirty="0" smtClean="0"/>
          </a:p>
          <a:p>
            <a:pPr eaLnBrk="1" hangingPunct="1"/>
            <a:endParaRPr lang="en-US" altLang="zh-CN" dirty="0"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Rectangle 3"/>
          <p:cNvSpPr>
            <a:spLocks noGrp="1"/>
          </p:cNvSpPr>
          <p:nvPr>
            <p:ph type="body" idx="1"/>
          </p:nvPr>
        </p:nvSpPr>
        <p:spPr>
          <a:noFill/>
        </p:spPr>
        <p:txBody>
          <a:bodyPr/>
          <a:lstStyle/>
          <a:p>
            <a:pPr eaLnBrk="1" hangingPunct="1"/>
            <a:r>
              <a:rPr lang="zh-CN" altLang="en-US" smtClean="0"/>
              <a:t>世界上很多事物都</a:t>
            </a:r>
          </a:p>
          <a:p>
            <a:pPr eaLnBrk="1" hangingPunct="1"/>
            <a:r>
              <a:rPr lang="zh-CN" altLang="en-US" smtClean="0"/>
              <a:t>不是通过他们的属性来相互区分鉴别的，比如一个人，从小到大，从外貌，想法等等，都不一样，但是还是一个人</a:t>
            </a:r>
          </a:p>
          <a:p>
            <a:pPr eaLnBrk="1" hangingPunct="1"/>
            <a:r>
              <a:rPr lang="zh-CN" altLang="en-US" smtClean="0"/>
              <a:t>但是两个人，哪怕他们身高，姓名，这样的属性，一模一样，仍然是两个人</a:t>
            </a:r>
          </a:p>
          <a:p>
            <a:pPr eaLnBrk="1" hangingPunct="1"/>
            <a:r>
              <a:rPr lang="zh-CN" altLang="en-US" smtClean="0"/>
              <a:t>这一类事物都有一个标识，我们在国内使用身份证号，出国使用护照号，经历的变化是连续的，</a:t>
            </a:r>
          </a:p>
          <a:p>
            <a:pPr eaLnBrk="1" hangingPunct="1"/>
            <a:r>
              <a:rPr lang="zh-CN" altLang="en-US" smtClean="0"/>
              <a:t>它们经历的过程会改变自身的属性，比如，吃得太多会变胖，体重，这个属性就变大了</a:t>
            </a:r>
          </a:p>
          <a:p>
            <a:pPr eaLnBrk="1" hangingPunct="1"/>
            <a:r>
              <a:rPr lang="zh-CN" altLang="en-US" smtClean="0"/>
              <a:t>我们称这类事物为实体对象</a:t>
            </a:r>
          </a:p>
          <a:p>
            <a:pPr eaLnBrk="1" hangingPunct="1"/>
            <a:endParaRPr lang="zh-CN" altLang="en-US" smtClean="0"/>
          </a:p>
          <a:p>
            <a:pPr eaLnBrk="1" hangingPunct="1"/>
            <a:r>
              <a:rPr lang="zh-CN" altLang="en-US" smtClean="0"/>
              <a:t>还有一些事物，本身就是属性，你不能改变它的属性，</a:t>
            </a:r>
          </a:p>
          <a:p>
            <a:pPr eaLnBrk="1" hangingPunct="1"/>
            <a:r>
              <a:rPr lang="zh-CN" altLang="en-US" smtClean="0"/>
              <a:t>比如颜色</a:t>
            </a:r>
          </a:p>
          <a:p>
            <a:pPr eaLnBrk="1" hangingPunct="1"/>
            <a:r>
              <a:rPr lang="zh-CN" altLang="en-US" smtClean="0"/>
              <a:t>黄色和红色属性不同，他们就是不同的对象</a:t>
            </a:r>
          </a:p>
          <a:p>
            <a:pPr eaLnBrk="1" hangingPunct="1"/>
            <a:r>
              <a:rPr lang="zh-CN" altLang="en-US" smtClean="0"/>
              <a:t>对这类对象的操作，不会改变对象本身，而是产生了一个新对象</a:t>
            </a:r>
          </a:p>
          <a:p>
            <a:pPr eaLnBrk="1" hangingPunct="1"/>
            <a:r>
              <a:rPr lang="zh-CN" altLang="en-US" smtClean="0"/>
              <a:t>黄色和红色混在一起，黄色本身没有变，红色也没有变，而是产生了一个新对象橘红色</a:t>
            </a:r>
          </a:p>
          <a:p>
            <a:pPr eaLnBrk="1" hangingPunct="1"/>
            <a:r>
              <a:rPr lang="zh-CN" altLang="en-US" smtClean="0"/>
              <a:t>这一类对象，我们称之为值对象</a:t>
            </a:r>
          </a:p>
          <a:p>
            <a:pPr eaLnBrk="1" hangingPunct="1"/>
            <a:endParaRPr lang="zh-CN" altLang="en-US" smtClean="0"/>
          </a:p>
          <a:p>
            <a:pPr eaLnBrk="1" hangingPunct="1"/>
            <a:r>
              <a:rPr lang="zh-CN" altLang="en-US" smtClean="0"/>
              <a:t>对比下实体对象和值对象，我们希望程序中值对象越多越好</a:t>
            </a:r>
          </a:p>
          <a:p>
            <a:pPr eaLnBrk="1" hangingPunct="1"/>
            <a:endParaRPr lang="zh-CN" altLang="en-US" smtClean="0"/>
          </a:p>
          <a:p>
            <a:pPr eaLnBrk="1" hangingPunct="1"/>
            <a:endParaRPr lang="zh-CN" altLang="en-US" smtClean="0"/>
          </a:p>
          <a:p>
            <a:pPr eaLnBrk="1" hangingPunct="1"/>
            <a:endParaRPr lang="zh-CN" altLang="en-US"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Rectangle 3"/>
          <p:cNvSpPr>
            <a:spLocks noGrp="1"/>
          </p:cNvSpPr>
          <p:nvPr>
            <p:ph type="body" idx="1"/>
          </p:nvPr>
        </p:nvSpPr>
        <p:spPr>
          <a:noFill/>
        </p:spPr>
        <p:txBody>
          <a:bodyPr/>
          <a:lstStyle/>
          <a:p>
            <a:pPr eaLnBrk="1" hangingPunct="1"/>
            <a:endParaRPr lang="zh-CN" altLang="en-US"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Rectangle 3"/>
          <p:cNvSpPr>
            <a:spLocks noGrp="1"/>
          </p:cNvSpPr>
          <p:nvPr>
            <p:ph type="body" idx="1"/>
          </p:nvPr>
        </p:nvSpPr>
        <p:spPr>
          <a:noFill/>
        </p:spPr>
        <p:txBody>
          <a:bodyPr/>
          <a:lstStyle/>
          <a:p>
            <a:pPr eaLnBrk="1" hangingPunct="1"/>
            <a:r>
              <a:rPr lang="zh-CN" altLang="en-US" smtClean="0"/>
              <a:t>你会在信封上写什么？</a:t>
            </a:r>
          </a:p>
          <a:p>
            <a:pPr eaLnBrk="1" hangingPunct="1"/>
            <a:r>
              <a:rPr lang="zh-CN" altLang="en-US" smtClean="0"/>
              <a:t>目的地址</a:t>
            </a:r>
          </a:p>
          <a:p>
            <a:pPr eaLnBrk="1" hangingPunct="1"/>
            <a:r>
              <a:rPr lang="zh-CN" altLang="en-US" smtClean="0"/>
              <a:t>还是如何到达目的地址的说明？</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Rectangle 3"/>
          <p:cNvSpPr>
            <a:spLocks noGrp="1"/>
          </p:cNvSpPr>
          <p:nvPr>
            <p:ph type="body" idx="1"/>
          </p:nvPr>
        </p:nvSpPr>
        <p:spPr>
          <a:noFill/>
        </p:spPr>
        <p:txBody>
          <a:bodyPr/>
          <a:lstStyle/>
          <a:p>
            <a:pPr eaLnBrk="1" hangingPunct="1">
              <a:lnSpc>
                <a:spcPct val="80000"/>
              </a:lnSpc>
            </a:pPr>
            <a:r>
              <a:rPr lang="zh-CN" altLang="en-US" sz="900" dirty="0" smtClean="0"/>
              <a:t>除了效率，干净代码还关系到我们的软件质量</a:t>
            </a:r>
          </a:p>
          <a:p>
            <a:pPr eaLnBrk="1" hangingPunct="1">
              <a:lnSpc>
                <a:spcPct val="80000"/>
              </a:lnSpc>
            </a:pPr>
            <a:endParaRPr lang="zh-CN" altLang="en-US" sz="900" dirty="0" smtClean="0"/>
          </a:p>
          <a:p>
            <a:pPr eaLnBrk="1" hangingPunct="1">
              <a:lnSpc>
                <a:spcPct val="80000"/>
              </a:lnSpc>
            </a:pPr>
            <a:r>
              <a:rPr lang="en-US" altLang="zh-CN" sz="900" dirty="0" smtClean="0"/>
              <a:t>Kent Beck</a:t>
            </a:r>
            <a:r>
              <a:rPr lang="zh-CN" altLang="en-US" sz="900" dirty="0" smtClean="0"/>
              <a:t>把烂代码比作是一碗蠕虫</a:t>
            </a:r>
          </a:p>
          <a:p>
            <a:pPr eaLnBrk="1" hangingPunct="1">
              <a:lnSpc>
                <a:spcPct val="80000"/>
              </a:lnSpc>
            </a:pPr>
            <a:r>
              <a:rPr lang="zh-CN" altLang="en-US" sz="900" dirty="0" smtClean="0"/>
              <a:t>这是我最喜欢的一个比喻，非常的贴切</a:t>
            </a:r>
          </a:p>
          <a:p>
            <a:pPr eaLnBrk="1" hangingPunct="1">
              <a:lnSpc>
                <a:spcPct val="80000"/>
              </a:lnSpc>
            </a:pPr>
            <a:r>
              <a:rPr lang="zh-CN" altLang="en-US" sz="900" dirty="0" smtClean="0"/>
              <a:t>首先，烂代码和蠕虫一样，非常的恶心</a:t>
            </a:r>
          </a:p>
          <a:p>
            <a:pPr lvl="1" eaLnBrk="1" hangingPunct="1">
              <a:lnSpc>
                <a:spcPct val="80000"/>
              </a:lnSpc>
            </a:pPr>
            <a:r>
              <a:rPr lang="zh-CN" altLang="en-US" sz="900" dirty="0" smtClean="0"/>
              <a:t>我还清楚的记得我第一次看到蚕宝宝是的感觉，挺恶心的，但是看呀看呀，诶，我习惯了，就不觉得怎么样了，虽然我知道很多人喜欢蚕宝宝，但是，不要看烂代码像我看蚕宝宝一样，看呀看呀就习惯</a:t>
            </a:r>
          </a:p>
          <a:p>
            <a:pPr eaLnBrk="1" hangingPunct="1">
              <a:lnSpc>
                <a:spcPct val="80000"/>
              </a:lnSpc>
            </a:pPr>
            <a:r>
              <a:rPr lang="zh-CN" altLang="en-US" sz="900" dirty="0" smtClean="0"/>
              <a:t>其次，烂代码和蠕虫一样，只要时机条件成熟就会变成</a:t>
            </a:r>
            <a:r>
              <a:rPr lang="en-US" altLang="zh-CN" sz="900" dirty="0" smtClean="0"/>
              <a:t>Bug</a:t>
            </a:r>
          </a:p>
          <a:p>
            <a:pPr lvl="1" eaLnBrk="1" hangingPunct="1">
              <a:lnSpc>
                <a:spcPct val="80000"/>
              </a:lnSpc>
            </a:pPr>
            <a:r>
              <a:rPr lang="zh-CN" altLang="en-US" sz="900" dirty="0" smtClean="0"/>
              <a:t>我们每个</a:t>
            </a:r>
            <a:r>
              <a:rPr lang="en-US" altLang="zh-CN" sz="900" dirty="0" smtClean="0"/>
              <a:t>release</a:t>
            </a:r>
            <a:r>
              <a:rPr lang="zh-CN" altLang="en-US" sz="900" dirty="0" smtClean="0"/>
              <a:t>都试图对产品缺陷按照它的源头进行分类，有些缺陷是由于某个</a:t>
            </a:r>
            <a:r>
              <a:rPr lang="en-US" altLang="zh-CN" sz="900" dirty="0" smtClean="0"/>
              <a:t>feature</a:t>
            </a:r>
            <a:r>
              <a:rPr lang="zh-CN" altLang="en-US" sz="900" dirty="0" smtClean="0"/>
              <a:t>开发引起的，可是非常奇怪的是，竟然有一大部分缺陷找不出是哪个</a:t>
            </a:r>
            <a:r>
              <a:rPr lang="en-US" altLang="zh-CN" sz="900" dirty="0" smtClean="0"/>
              <a:t>feature,</a:t>
            </a:r>
            <a:r>
              <a:rPr lang="zh-CN" altLang="en-US" sz="900" dirty="0" smtClean="0"/>
              <a:t>或者是</a:t>
            </a:r>
            <a:r>
              <a:rPr lang="en-US" altLang="zh-CN" sz="900" dirty="0" smtClean="0"/>
              <a:t>feature</a:t>
            </a:r>
            <a:r>
              <a:rPr lang="zh-CN" altLang="en-US" sz="900" dirty="0" smtClean="0"/>
              <a:t>交互引起的，然后只好把它们算入“遗留缺陷”，这些就是遗留烂代码在条件时机成熟时变成的</a:t>
            </a:r>
            <a:r>
              <a:rPr lang="en-US" altLang="zh-CN" sz="900" dirty="0" smtClean="0"/>
              <a:t>Bug</a:t>
            </a:r>
            <a:endParaRPr lang="en-US" altLang="zh-CN" sz="900" dirty="0" smtClean="0"/>
          </a:p>
          <a:p>
            <a:pPr eaLnBrk="1" hangingPunct="1">
              <a:lnSpc>
                <a:spcPct val="80000"/>
              </a:lnSpc>
            </a:pPr>
            <a:endParaRPr lang="en-US" altLang="zh-CN" sz="900" dirty="0"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1" name="Rectangle 3"/>
          <p:cNvSpPr>
            <a:spLocks noGrp="1"/>
          </p:cNvSpPr>
          <p:nvPr>
            <p:ph type="body" idx="1"/>
          </p:nvPr>
        </p:nvSpPr>
        <p:spPr>
          <a:noFill/>
        </p:spPr>
        <p:txBody>
          <a:bodyPr/>
          <a:lstStyle/>
          <a:p>
            <a:pPr eaLnBrk="1" hangingPunct="1"/>
            <a:endParaRPr lang="zh-CN" altLang="en-US"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Rectangle 3"/>
          <p:cNvSpPr>
            <a:spLocks noGrp="1"/>
          </p:cNvSpPr>
          <p:nvPr>
            <p:ph type="body" idx="1"/>
          </p:nvPr>
        </p:nvSpPr>
        <p:spPr>
          <a:noFill/>
        </p:spPr>
        <p:txBody>
          <a:bodyPr/>
          <a:lstStyle/>
          <a:p>
            <a:pPr eaLnBrk="1" hangingPunct="1"/>
            <a:endParaRPr lang="zh-CN" altLang="en-US"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7459" name="Rectangle 3"/>
          <p:cNvSpPr>
            <a:spLocks noGrp="1"/>
          </p:cNvSpPr>
          <p:nvPr>
            <p:ph type="body" idx="1"/>
          </p:nvPr>
        </p:nvSpPr>
        <p:spPr>
          <a:noFill/>
        </p:spPr>
        <p:txBody>
          <a:bodyPr/>
          <a:lstStyle/>
          <a:p>
            <a:pPr eaLnBrk="1" hangingPunct="1">
              <a:lnSpc>
                <a:spcPct val="90000"/>
              </a:lnSpc>
            </a:pPr>
            <a:r>
              <a:rPr lang="en-US" altLang="zh-CN" smtClean="0"/>
              <a:t>This introduction is based on the refactoring of a function named “nobcallRlSetupInvoke”, which is actually a function in CELLRRM (not NOBCALL)</a:t>
            </a:r>
          </a:p>
          <a:p>
            <a:pPr eaLnBrk="1" hangingPunct="1">
              <a:lnSpc>
                <a:spcPct val="90000"/>
              </a:lnSpc>
            </a:pPr>
            <a:endParaRPr lang="en-US" altLang="zh-CN" smtClean="0"/>
          </a:p>
          <a:p>
            <a:pPr eaLnBrk="1" hangingPunct="1">
              <a:lnSpc>
                <a:spcPct val="90000"/>
              </a:lnSpc>
            </a:pPr>
            <a:r>
              <a:rPr lang="en-US" altLang="zh-CN" smtClean="0"/>
              <a:t>Before we start with the 2 technices, let’s see what this function do.</a:t>
            </a:r>
          </a:p>
          <a:p>
            <a:pPr eaLnBrk="1" hangingPunct="1">
              <a:lnSpc>
                <a:spcPct val="90000"/>
              </a:lnSpc>
            </a:pPr>
            <a:r>
              <a:rPr lang="en-US" altLang="zh-CN" smtClean="0"/>
              <a:t>nobcallRlSetupInvoke is to allocate cell resources for all the RLs to setup.</a:t>
            </a:r>
          </a:p>
          <a:p>
            <a:pPr eaLnBrk="1" hangingPunct="1">
              <a:lnSpc>
                <a:spcPct val="90000"/>
              </a:lnSpc>
            </a:pPr>
            <a:r>
              <a:rPr lang="en-US" altLang="zh-CN" smtClean="0"/>
              <a:t>There are kinds of cell resources, e.g. spreading code, power, hrnti, etc.</a:t>
            </a:r>
          </a:p>
          <a:p>
            <a:pPr eaLnBrk="1" hangingPunct="1">
              <a:lnSpc>
                <a:spcPct val="90000"/>
              </a:lnSpc>
            </a:pPr>
            <a:r>
              <a:rPr lang="en-US" altLang="zh-CN" smtClean="0"/>
              <a:t>And when there is not enough of resource for the rl, the setup request will be rejected, and other resources had allocated need to be released</a:t>
            </a:r>
          </a:p>
          <a:p>
            <a:pPr eaLnBrk="1" hangingPunct="1">
              <a:lnSpc>
                <a:spcPct val="90000"/>
              </a:lnSpc>
            </a:pPr>
            <a:endParaRPr lang="en-US" altLang="zh-CN" smtClean="0"/>
          </a:p>
          <a:p>
            <a:pPr eaLnBrk="1" hangingPunct="1">
              <a:lnSpc>
                <a:spcPct val="90000"/>
              </a:lnSpc>
            </a:pPr>
            <a:r>
              <a:rPr lang="en-US" altLang="zh-CN" smtClean="0"/>
              <a:t>In the blue block, it’s the pseudo code for a typical resource allocation in this function</a:t>
            </a:r>
          </a:p>
          <a:p>
            <a:pPr eaLnBrk="1" hangingPunct="1">
              <a:lnSpc>
                <a:spcPct val="90000"/>
              </a:lnSpc>
            </a:pPr>
            <a:r>
              <a:rPr lang="en-US" altLang="zh-CN" smtClean="0"/>
              <a:t>The “for” loop means we will have to allocate cell resources for all the RLs</a:t>
            </a:r>
          </a:p>
          <a:p>
            <a:pPr eaLnBrk="1" hangingPunct="1">
              <a:lnSpc>
                <a:spcPct val="90000"/>
              </a:lnSpc>
            </a:pPr>
            <a:r>
              <a:rPr lang="en-US" altLang="zh-CN" smtClean="0"/>
              <a:t>And normally, we allocate one type of resource based on some condition, say, we only allocate HRNTI for hsdpa RL, that is why we have a if condition in the 2</a:t>
            </a:r>
            <a:r>
              <a:rPr lang="en-US" altLang="zh-CN" baseline="30000" smtClean="0"/>
              <a:t>nd</a:t>
            </a:r>
            <a:r>
              <a:rPr lang="en-US" altLang="zh-CN" smtClean="0"/>
              <a:t> line</a:t>
            </a:r>
          </a:p>
          <a:p>
            <a:pPr eaLnBrk="1" hangingPunct="1">
              <a:lnSpc>
                <a:spcPct val="90000"/>
              </a:lnSpc>
            </a:pPr>
            <a:r>
              <a:rPr lang="en-US" altLang="zh-CN" smtClean="0"/>
              <a:t>The 3</a:t>
            </a:r>
            <a:r>
              <a:rPr lang="en-US" altLang="zh-CN" baseline="30000" smtClean="0"/>
              <a:t>rd</a:t>
            </a:r>
            <a:r>
              <a:rPr lang="en-US" altLang="zh-CN" smtClean="0"/>
              <a:t> line is the real code to allocate the resource, allocateResourceA is the function name, it has several input arguments, paraA1, paraA2, etc., and it has a return code, if the allocation success, it will return RC_OK, and if it’s failed to allocate, say, because of not enough resource, it will return RC_ERROR</a:t>
            </a:r>
          </a:p>
          <a:p>
            <a:pPr eaLnBrk="1" hangingPunct="1">
              <a:lnSpc>
                <a:spcPct val="90000"/>
              </a:lnSpc>
            </a:pPr>
            <a:endParaRPr lang="zh-CN" altLang="en-US"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3" name="Rectangle 3"/>
          <p:cNvSpPr>
            <a:spLocks noGrp="1"/>
          </p:cNvSpPr>
          <p:nvPr>
            <p:ph type="body" idx="1"/>
          </p:nvPr>
        </p:nvSpPr>
        <p:spPr>
          <a:noFill/>
        </p:spPr>
        <p:txBody>
          <a:bodyPr/>
          <a:lstStyle/>
          <a:p>
            <a:pPr eaLnBrk="1" hangingPunct="1">
              <a:lnSpc>
                <a:spcPct val="80000"/>
              </a:lnSpc>
            </a:pPr>
            <a:r>
              <a:rPr lang="en-US" altLang="zh-CN" sz="900" smtClean="0"/>
              <a:t>Code becomes messier when there ae more than one type of resources to allocate for a RL</a:t>
            </a:r>
          </a:p>
          <a:p>
            <a:pPr eaLnBrk="1" hangingPunct="1">
              <a:lnSpc>
                <a:spcPct val="80000"/>
              </a:lnSpc>
            </a:pPr>
            <a:endParaRPr lang="en-US" altLang="zh-CN" sz="900" smtClean="0"/>
          </a:p>
          <a:p>
            <a:pPr eaLnBrk="1" hangingPunct="1">
              <a:lnSpc>
                <a:spcPct val="80000"/>
              </a:lnSpc>
            </a:pPr>
            <a:r>
              <a:rPr lang="en-US" altLang="zh-CN" sz="900" smtClean="0"/>
              <a:t>On the left side of this slides, it’s the code skeleton to allocate 3 types of resources</a:t>
            </a:r>
          </a:p>
          <a:p>
            <a:pPr eaLnBrk="1" hangingPunct="1">
              <a:lnSpc>
                <a:spcPct val="80000"/>
              </a:lnSpc>
            </a:pPr>
            <a:r>
              <a:rPr lang="en-US" altLang="zh-CN" sz="900" smtClean="0"/>
              <a:t>That is, we first allocate resource A</a:t>
            </a:r>
          </a:p>
          <a:p>
            <a:pPr eaLnBrk="1" hangingPunct="1">
              <a:lnSpc>
                <a:spcPct val="80000"/>
              </a:lnSpc>
            </a:pPr>
            <a:r>
              <a:rPr lang="en-US" altLang="zh-CN" sz="900" smtClean="0"/>
              <a:t>If allocation success, we go with resource B allocation</a:t>
            </a:r>
          </a:p>
          <a:p>
            <a:pPr eaLnBrk="1" hangingPunct="1">
              <a:lnSpc>
                <a:spcPct val="80000"/>
              </a:lnSpc>
            </a:pPr>
            <a:r>
              <a:rPr lang="en-US" altLang="zh-CN" sz="900" smtClean="0"/>
              <a:t>What if the it’s failed, when it’s failed allocate resource A, it’s hard to figure out the error handling code, actually as the 1</a:t>
            </a:r>
            <a:r>
              <a:rPr lang="en-US" altLang="zh-CN" sz="900" baseline="30000" smtClean="0"/>
              <a:t>st</a:t>
            </a:r>
            <a:r>
              <a:rPr lang="en-US" altLang="zh-CN" sz="900" smtClean="0"/>
              <a:t> resource allocated, there is nothing to do for the error handling </a:t>
            </a:r>
            <a:r>
              <a:rPr lang="en-US" altLang="zh-CN" sz="900" smtClean="0">
                <a:sym typeface="Wingdings" pitchFamily="2" charset="2"/>
              </a:rPr>
              <a:t></a:t>
            </a:r>
          </a:p>
          <a:p>
            <a:pPr eaLnBrk="1" hangingPunct="1">
              <a:lnSpc>
                <a:spcPct val="80000"/>
              </a:lnSpc>
            </a:pPr>
            <a:endParaRPr lang="en-US" altLang="zh-CN" sz="900" smtClean="0"/>
          </a:p>
          <a:p>
            <a:pPr eaLnBrk="1" hangingPunct="1">
              <a:lnSpc>
                <a:spcPct val="80000"/>
              </a:lnSpc>
            </a:pPr>
            <a:r>
              <a:rPr lang="en-US" altLang="zh-CN" sz="900" smtClean="0"/>
              <a:t>Let’s move one to see resource B allocation</a:t>
            </a:r>
          </a:p>
          <a:p>
            <a:pPr eaLnBrk="1" hangingPunct="1">
              <a:lnSpc>
                <a:spcPct val="80000"/>
              </a:lnSpc>
            </a:pPr>
            <a:r>
              <a:rPr lang="en-US" altLang="zh-CN" sz="900" smtClean="0"/>
              <a:t>If it’s OK, move on to allocate resource C</a:t>
            </a:r>
          </a:p>
          <a:p>
            <a:pPr eaLnBrk="1" hangingPunct="1">
              <a:lnSpc>
                <a:spcPct val="80000"/>
              </a:lnSpc>
            </a:pPr>
            <a:r>
              <a:rPr lang="en-US" altLang="zh-CN" sz="900" smtClean="0"/>
              <a:t>If it’s failed to allocate resource B, still, a little bit hard to figure out the error handling code, it’s the last 2 lines of code in red, when it’s failed to allocate resource B, we will have to release the resource A previously allocated</a:t>
            </a:r>
          </a:p>
          <a:p>
            <a:pPr eaLnBrk="1" hangingPunct="1">
              <a:lnSpc>
                <a:spcPct val="80000"/>
              </a:lnSpc>
            </a:pPr>
            <a:endParaRPr lang="en-US" altLang="zh-CN" sz="900" smtClean="0"/>
          </a:p>
          <a:p>
            <a:pPr eaLnBrk="1" hangingPunct="1">
              <a:lnSpc>
                <a:spcPct val="80000"/>
              </a:lnSpc>
            </a:pPr>
            <a:r>
              <a:rPr lang="en-US" altLang="zh-CN" sz="900" smtClean="0"/>
              <a:t>Same thing goes with resource C allocation</a:t>
            </a:r>
          </a:p>
          <a:p>
            <a:pPr eaLnBrk="1" hangingPunct="1">
              <a:lnSpc>
                <a:spcPct val="80000"/>
              </a:lnSpc>
            </a:pPr>
            <a:r>
              <a:rPr lang="en-US" altLang="zh-CN" sz="900" smtClean="0"/>
              <a:t>If it’s OK, move on to allocate other types of resources, dot dot dot</a:t>
            </a:r>
          </a:p>
          <a:p>
            <a:pPr eaLnBrk="1" hangingPunct="1">
              <a:lnSpc>
                <a:spcPct val="80000"/>
              </a:lnSpc>
            </a:pPr>
            <a:r>
              <a:rPr lang="en-US" altLang="zh-CN" sz="900" smtClean="0"/>
              <a:t>And if it’s failed, release resource A and B previously allocated</a:t>
            </a:r>
          </a:p>
          <a:p>
            <a:pPr eaLnBrk="1" hangingPunct="1">
              <a:lnSpc>
                <a:spcPct val="80000"/>
              </a:lnSpc>
            </a:pPr>
            <a:endParaRPr lang="en-US" altLang="zh-CN" sz="900" smtClean="0"/>
          </a:p>
          <a:p>
            <a:pPr eaLnBrk="1" hangingPunct="1">
              <a:lnSpc>
                <a:spcPct val="80000"/>
              </a:lnSpc>
            </a:pPr>
            <a:r>
              <a:rPr lang="en-US" altLang="zh-CN" sz="900" smtClean="0"/>
              <a:t>Well that’s the code.</a:t>
            </a:r>
          </a:p>
          <a:p>
            <a:pPr eaLnBrk="1" hangingPunct="1">
              <a:lnSpc>
                <a:spcPct val="80000"/>
              </a:lnSpc>
            </a:pPr>
            <a:r>
              <a:rPr lang="en-US" altLang="zh-CN" sz="900" smtClean="0"/>
              <a:t>It’s hard to read for 2 reasons</a:t>
            </a:r>
          </a:p>
          <a:p>
            <a:pPr eaLnBrk="1" hangingPunct="1">
              <a:lnSpc>
                <a:spcPct val="80000"/>
              </a:lnSpc>
            </a:pPr>
            <a:r>
              <a:rPr lang="en-US" altLang="zh-CN" sz="900" smtClean="0"/>
              <a:t>1</a:t>
            </a:r>
            <a:r>
              <a:rPr lang="en-US" altLang="zh-CN" sz="900" baseline="30000" smtClean="0"/>
              <a:t>st</a:t>
            </a:r>
            <a:r>
              <a:rPr lang="en-US" altLang="zh-CN" sz="900" smtClean="0"/>
              <a:t>, it has nested if/else clause, nested main flow</a:t>
            </a:r>
          </a:p>
          <a:p>
            <a:pPr eaLnBrk="1" hangingPunct="1">
              <a:lnSpc>
                <a:spcPct val="80000"/>
              </a:lnSpc>
            </a:pPr>
            <a:r>
              <a:rPr lang="en-US" altLang="zh-CN" sz="900" smtClean="0"/>
              <a:t>2</a:t>
            </a:r>
            <a:r>
              <a:rPr lang="en-US" altLang="zh-CN" sz="900" baseline="30000" smtClean="0"/>
              <a:t>nd</a:t>
            </a:r>
            <a:r>
              <a:rPr lang="en-US" altLang="zh-CN" sz="900" smtClean="0"/>
              <a:t>, the error handling code is far away from the error point</a:t>
            </a:r>
          </a:p>
          <a:p>
            <a:pPr eaLnBrk="1" hangingPunct="1">
              <a:lnSpc>
                <a:spcPct val="80000"/>
              </a:lnSpc>
            </a:pPr>
            <a:endParaRPr lang="en-US" altLang="zh-CN" sz="900" smtClean="0"/>
          </a:p>
          <a:p>
            <a:pPr eaLnBrk="1" hangingPunct="1">
              <a:lnSpc>
                <a:spcPct val="80000"/>
              </a:lnSpc>
            </a:pPr>
            <a:r>
              <a:rPr lang="en-US" altLang="zh-CN" sz="900" smtClean="0"/>
              <a:t>We will use guard clause to solve these 2 problem</a:t>
            </a:r>
          </a:p>
          <a:p>
            <a:pPr eaLnBrk="1" hangingPunct="1">
              <a:lnSpc>
                <a:spcPct val="80000"/>
              </a:lnSpc>
            </a:pPr>
            <a:endParaRPr lang="en-US" altLang="zh-CN" sz="900" smtClean="0"/>
          </a:p>
          <a:p>
            <a:pPr eaLnBrk="1" hangingPunct="1">
              <a:lnSpc>
                <a:spcPct val="80000"/>
              </a:lnSpc>
            </a:pPr>
            <a:r>
              <a:rPr lang="en-US" altLang="zh-CN" sz="900" smtClean="0"/>
              <a:t>Note:</a:t>
            </a:r>
          </a:p>
          <a:p>
            <a:pPr eaLnBrk="1" hangingPunct="1">
              <a:lnSpc>
                <a:spcPct val="80000"/>
              </a:lnSpc>
            </a:pPr>
            <a:r>
              <a:rPr lang="en-US" altLang="zh-CN" sz="900" smtClean="0"/>
              <a:t>Code Skeleton is the form of code with details hidden and only branches left</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9507" name="Rectangle 3"/>
          <p:cNvSpPr>
            <a:spLocks noGrp="1"/>
          </p:cNvSpPr>
          <p:nvPr>
            <p:ph type="body" idx="1"/>
          </p:nvPr>
        </p:nvSpPr>
        <p:spPr>
          <a:noFill/>
        </p:spPr>
        <p:txBody>
          <a:bodyPr/>
          <a:lstStyle/>
          <a:p>
            <a:pPr eaLnBrk="1" hangingPunct="1">
              <a:lnSpc>
                <a:spcPct val="80000"/>
              </a:lnSpc>
            </a:pPr>
            <a:r>
              <a:rPr lang="en-US" altLang="zh-CN" sz="1000" smtClean="0"/>
              <a:t>Guard Clause says that if there is something unusual happens, handle it, and quite as soon as possible.</a:t>
            </a:r>
          </a:p>
          <a:p>
            <a:pPr eaLnBrk="1" hangingPunct="1">
              <a:lnSpc>
                <a:spcPct val="80000"/>
              </a:lnSpc>
            </a:pPr>
            <a:endParaRPr lang="en-US" altLang="zh-CN" sz="1000" smtClean="0"/>
          </a:p>
          <a:p>
            <a:pPr eaLnBrk="1" hangingPunct="1">
              <a:lnSpc>
                <a:spcPct val="80000"/>
              </a:lnSpc>
            </a:pPr>
            <a:r>
              <a:rPr lang="en-US" altLang="zh-CN" sz="1000" smtClean="0"/>
              <a:t>Let’s look into the code again</a:t>
            </a:r>
          </a:p>
          <a:p>
            <a:pPr eaLnBrk="1" hangingPunct="1">
              <a:lnSpc>
                <a:spcPct val="80000"/>
              </a:lnSpc>
            </a:pPr>
            <a:r>
              <a:rPr lang="en-US" altLang="zh-CN" sz="1000" smtClean="0"/>
              <a:t>Allocate resource A</a:t>
            </a:r>
          </a:p>
          <a:p>
            <a:pPr eaLnBrk="1" hangingPunct="1">
              <a:lnSpc>
                <a:spcPct val="80000"/>
              </a:lnSpc>
            </a:pPr>
            <a:r>
              <a:rPr lang="en-US" altLang="zh-CN" sz="1000" smtClean="0"/>
              <a:t>If it’s failed, as we don’t do anything to handle it, we just stop, continues statement there is a explicit statement to say “get out”</a:t>
            </a:r>
          </a:p>
          <a:p>
            <a:pPr eaLnBrk="1" hangingPunct="1">
              <a:lnSpc>
                <a:spcPct val="80000"/>
              </a:lnSpc>
            </a:pPr>
            <a:endParaRPr lang="en-US" altLang="zh-CN" sz="1000" smtClean="0"/>
          </a:p>
          <a:p>
            <a:pPr eaLnBrk="1" hangingPunct="1">
              <a:lnSpc>
                <a:spcPct val="80000"/>
              </a:lnSpc>
            </a:pPr>
            <a:r>
              <a:rPr lang="en-US" altLang="zh-CN" sz="1000" smtClean="0"/>
              <a:t>Allocate resource B</a:t>
            </a:r>
          </a:p>
          <a:p>
            <a:pPr eaLnBrk="1" hangingPunct="1">
              <a:lnSpc>
                <a:spcPct val="80000"/>
              </a:lnSpc>
            </a:pPr>
            <a:r>
              <a:rPr lang="en-US" altLang="zh-CN" sz="1000" smtClean="0"/>
              <a:t>If it’s failed, release resource A, and “get out” – the continues statement</a:t>
            </a:r>
          </a:p>
          <a:p>
            <a:pPr eaLnBrk="1" hangingPunct="1">
              <a:lnSpc>
                <a:spcPct val="80000"/>
              </a:lnSpc>
            </a:pPr>
            <a:endParaRPr lang="en-US" altLang="zh-CN" sz="1000" smtClean="0"/>
          </a:p>
          <a:p>
            <a:pPr eaLnBrk="1" hangingPunct="1">
              <a:lnSpc>
                <a:spcPct val="80000"/>
              </a:lnSpc>
            </a:pPr>
            <a:r>
              <a:rPr lang="en-US" altLang="zh-CN" sz="1000" smtClean="0"/>
              <a:t>Same thing goes with resource C, allocate resource C</a:t>
            </a:r>
          </a:p>
          <a:p>
            <a:pPr eaLnBrk="1" hangingPunct="1">
              <a:lnSpc>
                <a:spcPct val="80000"/>
              </a:lnSpc>
            </a:pPr>
            <a:r>
              <a:rPr lang="en-US" altLang="zh-CN" sz="1000" smtClean="0"/>
              <a:t>If it’s failed, release resource A and B, and “get out”</a:t>
            </a:r>
          </a:p>
          <a:p>
            <a:pPr eaLnBrk="1" hangingPunct="1">
              <a:lnSpc>
                <a:spcPct val="80000"/>
              </a:lnSpc>
            </a:pPr>
            <a:endParaRPr lang="en-US" altLang="zh-CN" sz="1000" smtClean="0"/>
          </a:p>
          <a:p>
            <a:pPr eaLnBrk="1" hangingPunct="1">
              <a:lnSpc>
                <a:spcPct val="80000"/>
              </a:lnSpc>
            </a:pPr>
            <a:r>
              <a:rPr lang="en-US" altLang="zh-CN" sz="1000" smtClean="0"/>
              <a:t>This piece of code has the same logic with the code in last page, however, it’s easier to read</a:t>
            </a:r>
          </a:p>
          <a:p>
            <a:pPr eaLnBrk="1" hangingPunct="1">
              <a:lnSpc>
                <a:spcPct val="80000"/>
              </a:lnSpc>
              <a:buFontTx/>
              <a:buChar char="-"/>
            </a:pPr>
            <a:r>
              <a:rPr lang="en-US" altLang="zh-CN" sz="1000" smtClean="0"/>
              <a:t>it’s main flow goes straight</a:t>
            </a:r>
          </a:p>
          <a:p>
            <a:pPr eaLnBrk="1" hangingPunct="1">
              <a:lnSpc>
                <a:spcPct val="80000"/>
              </a:lnSpc>
              <a:buFontTx/>
              <a:buChar char="-"/>
            </a:pPr>
            <a:r>
              <a:rPr lang="en-US" altLang="zh-CN" sz="1000" smtClean="0"/>
              <a:t>Error handling code is close to the error point</a:t>
            </a:r>
          </a:p>
          <a:p>
            <a:pPr eaLnBrk="1" hangingPunct="1">
              <a:lnSpc>
                <a:spcPct val="80000"/>
              </a:lnSpc>
              <a:buFontTx/>
              <a:buChar char="-"/>
            </a:pPr>
            <a:endParaRPr lang="en-US" altLang="zh-CN" sz="1000" smtClean="0"/>
          </a:p>
          <a:p>
            <a:pPr eaLnBrk="1" hangingPunct="1">
              <a:lnSpc>
                <a:spcPct val="80000"/>
              </a:lnSpc>
            </a:pPr>
            <a:r>
              <a:rPr lang="en-US" altLang="zh-CN" sz="1000" smtClean="0"/>
              <a:t>Guard Clause is often used to solve nested if/else clause</a:t>
            </a:r>
          </a:p>
          <a:p>
            <a:pPr eaLnBrk="1" hangingPunct="1">
              <a:lnSpc>
                <a:spcPct val="80000"/>
              </a:lnSpc>
            </a:pPr>
            <a:r>
              <a:rPr lang="en-US" altLang="zh-CN" sz="1000" smtClean="0"/>
              <a:t>Especially if clause and else clause are not even, one is normal case and other is rare to happen</a:t>
            </a:r>
          </a:p>
          <a:p>
            <a:pPr eaLnBrk="1" hangingPunct="1">
              <a:lnSpc>
                <a:spcPct val="80000"/>
              </a:lnSpc>
            </a:pPr>
            <a:endParaRPr lang="en-US" altLang="zh-CN" sz="1000" smtClean="0"/>
          </a:p>
          <a:p>
            <a:pPr eaLnBrk="1" hangingPunct="1">
              <a:lnSpc>
                <a:spcPct val="80000"/>
              </a:lnSpc>
            </a:pPr>
            <a:r>
              <a:rPr lang="en-US" altLang="zh-CN" sz="1000" smtClean="0"/>
              <a:t>Well, it does not always work, when the if and else clause are equally important, and both likely to happen, then guard clause is not suggested.</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Rectangle 3"/>
          <p:cNvSpPr>
            <a:spLocks noGrp="1"/>
          </p:cNvSpPr>
          <p:nvPr>
            <p:ph type="body" idx="1"/>
          </p:nvPr>
        </p:nvSpPr>
        <p:spPr>
          <a:noFill/>
        </p:spPr>
        <p:txBody>
          <a:bodyPr/>
          <a:lstStyle/>
          <a:p>
            <a:pPr eaLnBrk="1" hangingPunct="1"/>
            <a:endParaRPr lang="en-US" altLang="zh-CN" sz="1000" smtClean="0"/>
          </a:p>
          <a:p>
            <a:pPr eaLnBrk="1" hangingPunct="1"/>
            <a:endParaRPr lang="en-US" altLang="zh-CN" sz="1000" smtClean="0"/>
          </a:p>
          <a:p>
            <a:pPr eaLnBrk="1" hangingPunct="1"/>
            <a:endParaRPr lang="en-US" altLang="zh-CN" sz="1000"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1555" name="Rectangle 3"/>
          <p:cNvSpPr>
            <a:spLocks noGrp="1"/>
          </p:cNvSpPr>
          <p:nvPr>
            <p:ph type="body" idx="1"/>
          </p:nvPr>
        </p:nvSpPr>
        <p:spPr>
          <a:noFill/>
        </p:spPr>
        <p:txBody>
          <a:bodyPr/>
          <a:lstStyle/>
          <a:p>
            <a:pPr eaLnBrk="1" hangingPunct="1"/>
            <a:r>
              <a:rPr lang="en-US" altLang="zh-CN" smtClean="0"/>
              <a:t>Talk about work around again</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Rectangle 3"/>
          <p:cNvSpPr>
            <a:spLocks noGrp="1"/>
          </p:cNvSpPr>
          <p:nvPr>
            <p:ph type="body" idx="1"/>
          </p:nvPr>
        </p:nvSpPr>
        <p:spPr>
          <a:noFill/>
        </p:spPr>
        <p:txBody>
          <a:bodyPr/>
          <a:lstStyle/>
          <a:p>
            <a:pPr eaLnBrk="1" hangingPunct="1"/>
            <a:endParaRPr lang="zh-CN" altLang="en-US"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03" name="Rectangle 3"/>
          <p:cNvSpPr>
            <a:spLocks noGrp="1"/>
          </p:cNvSpPr>
          <p:nvPr>
            <p:ph type="body" idx="1"/>
          </p:nvPr>
        </p:nvSpPr>
        <p:spPr>
          <a:noFill/>
        </p:spPr>
        <p:txBody>
          <a:bodyPr/>
          <a:lstStyle/>
          <a:p>
            <a:pPr eaLnBrk="1" hangingPunct="1"/>
            <a:r>
              <a:rPr lang="en-US" altLang="zh-CN" smtClean="0"/>
              <a:t>Refactoring because better alternative exist</a:t>
            </a:r>
            <a:endParaRPr lang="zh-CN" altLang="en-US"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Rectangle 3"/>
          <p:cNvSpPr>
            <a:spLocks noGrp="1"/>
          </p:cNvSpPr>
          <p:nvPr>
            <p:ph type="body" idx="1"/>
          </p:nvPr>
        </p:nvSpPr>
        <p:spPr>
          <a:noFill/>
        </p:spPr>
        <p:txBody>
          <a:bodyPr/>
          <a:lstStyle/>
          <a:p>
            <a:pPr eaLnBrk="1" hangingPunct="1"/>
            <a:endParaRPr lang="zh-CN"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Rectangle 3"/>
          <p:cNvSpPr>
            <a:spLocks noGrp="1"/>
          </p:cNvSpPr>
          <p:nvPr>
            <p:ph type="body" idx="1"/>
          </p:nvPr>
        </p:nvSpPr>
        <p:spPr>
          <a:noFill/>
        </p:spPr>
        <p:txBody>
          <a:bodyPr/>
          <a:lstStyle/>
          <a:p>
            <a:pPr eaLnBrk="1" hangingPunct="1"/>
            <a:r>
              <a:rPr lang="zh-CN" altLang="en-US" sz="1000" dirty="0" smtClean="0"/>
              <a:t>回答了为什么要写干净代码这个问题以后，我们来看一下什么是干净代码</a:t>
            </a:r>
          </a:p>
          <a:p>
            <a:pPr eaLnBrk="1" hangingPunct="1"/>
            <a:r>
              <a:rPr lang="zh-CN" altLang="en-US" sz="1000" dirty="0" smtClean="0"/>
              <a:t>什么样的代码是干净代码呢</a:t>
            </a:r>
            <a:r>
              <a:rPr lang="en-US" altLang="zh-CN" sz="1000" dirty="0" smtClean="0"/>
              <a:t>? (wait for 3 sec)</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5651" name="Rectangle 3"/>
          <p:cNvSpPr>
            <a:spLocks noGrp="1"/>
          </p:cNvSpPr>
          <p:nvPr>
            <p:ph type="body" idx="1"/>
          </p:nvPr>
        </p:nvSpPr>
        <p:spPr>
          <a:noFill/>
        </p:spPr>
        <p:txBody>
          <a:bodyPr/>
          <a:lstStyle/>
          <a:p>
            <a:pPr eaLnBrk="1" hangingPunct="1"/>
            <a:endParaRPr lang="zh-CN" altLang="en-US"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5" name="Rectangle 3"/>
          <p:cNvSpPr>
            <a:spLocks noGrp="1"/>
          </p:cNvSpPr>
          <p:nvPr>
            <p:ph type="body" idx="1"/>
          </p:nvPr>
        </p:nvSpPr>
        <p:spPr>
          <a:noFill/>
        </p:spPr>
        <p:txBody>
          <a:bodyPr/>
          <a:lstStyle/>
          <a:p>
            <a:pPr eaLnBrk="1" hangingPunct="1"/>
            <a:endParaRPr lang="zh-CN" altLang="en-US"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7699" name="Rectangle 3"/>
          <p:cNvSpPr>
            <a:spLocks noGrp="1"/>
          </p:cNvSpPr>
          <p:nvPr>
            <p:ph type="body" idx="1"/>
          </p:nvPr>
        </p:nvSpPr>
        <p:spPr>
          <a:noFill/>
        </p:spPr>
        <p:txBody>
          <a:bodyPr/>
          <a:lstStyle/>
          <a:p>
            <a:pPr eaLnBrk="1" hangingPunct="1"/>
            <a:r>
              <a:rPr lang="zh-CN" altLang="en-US" smtClean="0"/>
              <a:t>价值观和实践之间是有差距的</a:t>
            </a:r>
          </a:p>
          <a:p>
            <a:pPr eaLnBrk="1" hangingPunct="1"/>
            <a:r>
              <a:rPr lang="zh-CN" altLang="en-US" smtClean="0"/>
              <a:t>仅仅有了价值观并不能保证我们写出干净代码</a:t>
            </a:r>
          </a:p>
          <a:p>
            <a:pPr eaLnBrk="1" hangingPunct="1"/>
            <a:endParaRPr lang="zh-CN" altLang="en-US" smtClean="0"/>
          </a:p>
          <a:p>
            <a:pPr eaLnBrk="1" hangingPunct="1"/>
            <a:r>
              <a:rPr lang="zh-CN" altLang="en-US" b="1" smtClean="0"/>
              <a:t>一个主要</a:t>
            </a:r>
            <a:r>
              <a:rPr lang="zh-CN" altLang="en-US" smtClean="0"/>
              <a:t>原因是价值观很抽象，很多的实践都可以套在一个价值观下</a:t>
            </a:r>
          </a:p>
          <a:p>
            <a:pPr lvl="1" eaLnBrk="1" hangingPunct="1"/>
            <a:r>
              <a:rPr lang="zh-CN" altLang="en-US" smtClean="0"/>
              <a:t>最近我读了一本书才知道中华人民共和国的共和其实是</a:t>
            </a:r>
            <a:r>
              <a:rPr lang="en-US" altLang="zh-CN" smtClean="0"/>
              <a:t>republic</a:t>
            </a:r>
            <a:r>
              <a:rPr lang="zh-CN" altLang="en-US" smtClean="0"/>
              <a:t>也是</a:t>
            </a:r>
            <a:r>
              <a:rPr lang="en-US" altLang="zh-CN" smtClean="0"/>
              <a:t>Common Wealth, </a:t>
            </a:r>
            <a:r>
              <a:rPr lang="zh-CN" altLang="en-US" smtClean="0"/>
              <a:t>共富，共同富裕的意思，全世界有各种共和，共和国，共和党，</a:t>
            </a:r>
          </a:p>
          <a:p>
            <a:pPr lvl="2" eaLnBrk="1" hangingPunct="1"/>
            <a:r>
              <a:rPr lang="zh-CN" altLang="en-US" smtClean="0"/>
              <a:t>在同一个＂共和＂的价值观下，原则不一样，</a:t>
            </a:r>
          </a:p>
          <a:p>
            <a:pPr lvl="2" eaLnBrk="1" hangingPunct="1">
              <a:buFontTx/>
              <a:buChar char="•"/>
            </a:pPr>
            <a:r>
              <a:rPr lang="zh-CN" altLang="en-US" smtClean="0"/>
              <a:t>有的原则保护自由，承认和保护私有产权</a:t>
            </a:r>
          </a:p>
          <a:p>
            <a:pPr lvl="2" eaLnBrk="1" hangingPunct="1">
              <a:buFontTx/>
              <a:buChar char="•"/>
            </a:pPr>
            <a:r>
              <a:rPr lang="zh-CN" altLang="en-US" smtClean="0"/>
              <a:t>有的原则是计划经济和公有制</a:t>
            </a:r>
          </a:p>
          <a:p>
            <a:pPr lvl="2" eaLnBrk="1" hangingPunct="1"/>
            <a:r>
              <a:rPr lang="zh-CN" altLang="en-US" smtClean="0"/>
              <a:t>那结果其实也并不一样</a:t>
            </a:r>
          </a:p>
          <a:p>
            <a:pPr lvl="1" eaLnBrk="1" hangingPunct="1"/>
            <a:endParaRPr lang="zh-CN" altLang="en-US" smtClean="0"/>
          </a:p>
          <a:p>
            <a:pPr lvl="1" eaLnBrk="1" hangingPunct="1"/>
            <a:r>
              <a:rPr lang="zh-CN" altLang="en-US" smtClean="0"/>
              <a:t>我们写代码也是一样，为了让代码更容易沟通，可以为很长的代码写很长的注释，也可以把代码拆拆开，给每一段取一个有意义的名字</a:t>
            </a:r>
          </a:p>
          <a:p>
            <a:pPr eaLnBrk="1" hangingPunct="1"/>
            <a:r>
              <a:rPr lang="zh-CN" altLang="en-US" b="1" smtClean="0"/>
              <a:t>另外一个原因</a:t>
            </a:r>
            <a:r>
              <a:rPr lang="zh-CN" altLang="en-US" smtClean="0"/>
              <a:t>是实践是情景相关的，不同的情景下，我们选择的实践可能是不同的，但价值观仍然保持不变</a:t>
            </a:r>
          </a:p>
          <a:p>
            <a:pPr eaLnBrk="1" hangingPunct="1"/>
            <a:endParaRPr lang="zh-CN" altLang="en-US" smtClean="0"/>
          </a:p>
          <a:p>
            <a:pPr eaLnBrk="1" hangingPunct="1"/>
            <a:r>
              <a:rPr lang="zh-CN" altLang="en-US" smtClean="0"/>
              <a:t>在价值观和实践之间是一些有具体指导意义的原则，这些原则比价值观更具体，比实践更稳定</a:t>
            </a:r>
          </a:p>
          <a:p>
            <a:pPr eaLnBrk="1" hangingPunct="1"/>
            <a:endParaRPr lang="zh-CN" altLang="en-US" smtClean="0"/>
          </a:p>
          <a:p>
            <a:pPr eaLnBrk="1" hangingPunct="1"/>
            <a:r>
              <a:rPr lang="zh-CN" altLang="en-US" smtClean="0"/>
              <a:t>我们接下来会先介绍一些干净代码的原则</a:t>
            </a:r>
          </a:p>
          <a:p>
            <a:pPr eaLnBrk="1" hangingPunct="1"/>
            <a:r>
              <a:rPr lang="zh-CN" altLang="en-US" smtClean="0"/>
              <a:t>然后再介绍一些实践</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3" name="Rectangle 3"/>
          <p:cNvSpPr>
            <a:spLocks noGrp="1"/>
          </p:cNvSpPr>
          <p:nvPr>
            <p:ph type="body" idx="1"/>
          </p:nvPr>
        </p:nvSpPr>
        <p:spPr>
          <a:noFill/>
        </p:spPr>
        <p:txBody>
          <a:bodyPr/>
          <a:lstStyle/>
          <a:p>
            <a:pPr eaLnBrk="1" hangingPunct="1"/>
            <a:endParaRPr lang="zh-CN" altLang="en-US"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9747" name="Rectangle 3"/>
          <p:cNvSpPr>
            <a:spLocks noGrp="1"/>
          </p:cNvSpPr>
          <p:nvPr>
            <p:ph type="body" idx="1"/>
          </p:nvPr>
        </p:nvSpPr>
        <p:spPr>
          <a:noFill/>
        </p:spPr>
        <p:txBody>
          <a:bodyPr/>
          <a:lstStyle/>
          <a:p>
            <a:pPr eaLnBrk="1" hangingPunct="1"/>
            <a:endParaRPr lang="zh-CN" altLang="en-US"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0771" name="Rectangle 3"/>
          <p:cNvSpPr>
            <a:spLocks noGrp="1"/>
          </p:cNvSpPr>
          <p:nvPr>
            <p:ph type="body" idx="1"/>
          </p:nvPr>
        </p:nvSpPr>
        <p:spPr>
          <a:noFill/>
        </p:spPr>
        <p:txBody>
          <a:bodyPr/>
          <a:lstStyle/>
          <a:p>
            <a:pPr eaLnBrk="1" hangingPunct="1"/>
            <a:endParaRPr lang="zh-CN" altLang="en-US"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1795" name="Rectangle 3"/>
          <p:cNvSpPr>
            <a:spLocks noGrp="1"/>
          </p:cNvSpPr>
          <p:nvPr>
            <p:ph type="body" idx="1"/>
          </p:nvPr>
        </p:nvSpPr>
        <p:spPr>
          <a:noFill/>
        </p:spPr>
        <p:txBody>
          <a:bodyPr/>
          <a:lstStyle/>
          <a:p>
            <a:pPr eaLnBrk="1" hangingPunct="1"/>
            <a:endParaRPr lang="zh-CN" altLang="en-US"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19" name="Rectangle 3"/>
          <p:cNvSpPr>
            <a:spLocks noGrp="1"/>
          </p:cNvSpPr>
          <p:nvPr>
            <p:ph type="body" idx="1"/>
          </p:nvPr>
        </p:nvSpPr>
        <p:spPr>
          <a:noFill/>
        </p:spPr>
        <p:txBody>
          <a:bodyPr/>
          <a:lstStyle/>
          <a:p>
            <a:pPr eaLnBrk="1" hangingPunct="1"/>
            <a:endParaRPr lang="zh-CN" altLang="en-US"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43" name="Rectangle 3"/>
          <p:cNvSpPr>
            <a:spLocks noGrp="1"/>
          </p:cNvSpPr>
          <p:nvPr>
            <p:ph type="body" idx="1"/>
          </p:nvPr>
        </p:nvSpPr>
        <p:spPr>
          <a:noFill/>
        </p:spPr>
        <p:txBody>
          <a:bodyPr/>
          <a:lstStyle/>
          <a:p>
            <a:pPr eaLnBrk="1" hangingPunct="1"/>
            <a:endParaRPr lang="zh-CN" altLang="en-US"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Rectangle 3"/>
          <p:cNvSpPr>
            <a:spLocks noGrp="1"/>
          </p:cNvSpPr>
          <p:nvPr>
            <p:ph type="body" idx="1"/>
          </p:nvPr>
        </p:nvSpPr>
        <p:spPr>
          <a:noFill/>
        </p:spPr>
        <p:txBody>
          <a:bodyPr/>
          <a:lstStyle/>
          <a:p>
            <a:pPr eaLnBrk="1" hangingPunct="1"/>
            <a:endParaRPr lang="zh-CN"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Rectangle 3"/>
          <p:cNvSpPr>
            <a:spLocks noGrp="1"/>
          </p:cNvSpPr>
          <p:nvPr>
            <p:ph type="body" idx="1"/>
          </p:nvPr>
        </p:nvSpPr>
        <p:spPr>
          <a:noFill/>
        </p:spPr>
        <p:txBody>
          <a:bodyPr/>
          <a:lstStyle/>
          <a:p>
            <a:pPr eaLnBrk="1" hangingPunct="1"/>
            <a:r>
              <a:rPr lang="zh-CN" altLang="en-US" dirty="0" smtClean="0"/>
              <a:t>什么样的代码是干净的代码要分谁看了</a:t>
            </a:r>
          </a:p>
          <a:p>
            <a:pPr eaLnBrk="1" hangingPunct="1"/>
            <a:endParaRPr lang="zh-CN" altLang="en-US" dirty="0" smtClean="0"/>
          </a:p>
          <a:p>
            <a:pPr eaLnBrk="1" hangingPunct="1"/>
            <a:r>
              <a:rPr lang="zh-CN" altLang="en-US" dirty="0" smtClean="0"/>
              <a:t>我自己看自己写得代码，总觉得非常的干净，非常的条理清晰，各种的才华横溢</a:t>
            </a:r>
          </a:p>
          <a:p>
            <a:pPr eaLnBrk="1" hangingPunct="1"/>
            <a:r>
              <a:rPr lang="zh-CN" altLang="en-US" dirty="0" smtClean="0"/>
              <a:t>看别人写的代码，就觉得非常混乱，非常恶心，各种的白痴</a:t>
            </a:r>
          </a:p>
          <a:p>
            <a:pPr eaLnBrk="1" hangingPunct="1"/>
            <a:endParaRPr lang="zh-CN" altLang="en-US" dirty="0" smtClean="0"/>
          </a:p>
          <a:p>
            <a:pPr eaLnBrk="1" hangingPunct="1"/>
            <a:r>
              <a:rPr lang="zh-CN" altLang="en-US" dirty="0" smtClean="0"/>
              <a:t>事实上，干净代码确实是一个非常感性的词，有人甚至用“关怀”，“优雅”来形容干净代码，这让我们这些写代码的理工科毕业生多少有了些人文气息</a:t>
            </a:r>
          </a:p>
          <a:p>
            <a:pPr eaLnBrk="1" hangingPunct="1"/>
            <a:r>
              <a:rPr lang="zh-CN" altLang="en-US" dirty="0" smtClean="0"/>
              <a:t>当然，还有其它的一些描述</a:t>
            </a:r>
          </a:p>
          <a:p>
            <a:pPr eaLnBrk="1" hangingPunct="1"/>
            <a:r>
              <a:rPr lang="zh-CN" altLang="en-US" dirty="0" smtClean="0"/>
              <a:t>简单</a:t>
            </a:r>
          </a:p>
          <a:p>
            <a:pPr eaLnBrk="1" hangingPunct="1"/>
            <a:r>
              <a:rPr lang="zh-CN" altLang="en-US" dirty="0" smtClean="0"/>
              <a:t>有效</a:t>
            </a:r>
          </a:p>
          <a:p>
            <a:pPr eaLnBrk="1" hangingPunct="1"/>
            <a:r>
              <a:rPr lang="zh-CN" altLang="en-US" dirty="0" smtClean="0"/>
              <a:t>直接</a:t>
            </a:r>
          </a:p>
          <a:p>
            <a:pPr eaLnBrk="1" hangingPunct="1"/>
            <a:r>
              <a:rPr lang="zh-CN" altLang="en-US" dirty="0" smtClean="0"/>
              <a:t>没有依赖</a:t>
            </a:r>
          </a:p>
          <a:p>
            <a:pPr eaLnBrk="1" hangingPunct="1"/>
            <a:r>
              <a:rPr lang="zh-CN" altLang="en-US" dirty="0" smtClean="0"/>
              <a:t>等等</a:t>
            </a:r>
          </a:p>
          <a:p>
            <a:pPr eaLnBrk="1" hangingPunct="1"/>
            <a:endParaRPr lang="zh-CN" altLang="en-US" dirty="0" smtClean="0"/>
          </a:p>
          <a:p>
            <a:pPr eaLnBrk="1" hangingPunct="1"/>
            <a:r>
              <a:rPr lang="zh-CN" altLang="en-US" dirty="0" smtClean="0"/>
              <a:t>确实，干净代码不是一个精准的可测量的客观概念，每个人都有自己不同的看法和观点，我也很高兴能搞通过干净代码来表现下我们理工科的人文范儿</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5891" name="Rectangle 3"/>
          <p:cNvSpPr>
            <a:spLocks noGrp="1"/>
          </p:cNvSpPr>
          <p:nvPr>
            <p:ph type="body" idx="1"/>
          </p:nvPr>
        </p:nvSpPr>
        <p:spPr>
          <a:noFill/>
        </p:spPr>
        <p:txBody>
          <a:bodyPr/>
          <a:lstStyle/>
          <a:p>
            <a:pPr eaLnBrk="1" hangingPunct="1"/>
            <a:endParaRPr lang="zh-CN" altLang="en-US"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6915" name="Rectangle 3"/>
          <p:cNvSpPr>
            <a:spLocks noGrp="1"/>
          </p:cNvSpPr>
          <p:nvPr>
            <p:ph type="body" idx="1"/>
          </p:nvPr>
        </p:nvSpPr>
        <p:spPr>
          <a:noFill/>
        </p:spPr>
        <p:txBody>
          <a:bodyPr/>
          <a:lstStyle/>
          <a:p>
            <a:pPr eaLnBrk="1" hangingPunct="1"/>
            <a:r>
              <a:rPr lang="zh-CN" altLang="en-US" smtClean="0"/>
              <a:t>有些变量很讨厌，尽管他在整个程序中都有效，</a:t>
            </a:r>
          </a:p>
          <a:p>
            <a:pPr eaLnBrk="1" hangingPunct="1"/>
            <a:r>
              <a:rPr lang="zh-CN" altLang="en-US" smtClean="0"/>
              <a:t>但是它变来变去的，我们每次读到它，都要“猜测”之前它经过了哪些处理，哪些处理，都是什么意义，读起来十分的痛苦</a:t>
            </a:r>
          </a:p>
          <a:p>
            <a:pPr eaLnBrk="1" hangingPunct="1"/>
            <a:r>
              <a:rPr lang="zh-CN" altLang="en-US" smtClean="0"/>
              <a:t>更痛苦的是，因为这样的变量，我们对程序的修改也是基于“猜测”，而产生“靠巧合编程”</a:t>
            </a:r>
          </a:p>
          <a:p>
            <a:pPr eaLnBrk="1" hangingPunct="1"/>
            <a:endParaRPr lang="zh-CN" altLang="en-US" smtClean="0"/>
          </a:p>
          <a:p>
            <a:pPr eaLnBrk="1" hangingPunct="1"/>
            <a:r>
              <a:rPr lang="zh-CN" altLang="en-US" smtClean="0"/>
              <a:t>这样的变量通常是用来保存中间结果的</a:t>
            </a:r>
          </a:p>
          <a:p>
            <a:pPr eaLnBrk="1" hangingPunct="1"/>
            <a:r>
              <a:rPr lang="zh-CN" altLang="en-US" smtClean="0"/>
              <a:t>尽量避免这样的变量，如果一个变量用于计算之后值发生了变化，用新定义的变量取代变化是一个不错的选择</a:t>
            </a:r>
          </a:p>
          <a:p>
            <a:pPr eaLnBrk="1" hangingPunct="1"/>
            <a:r>
              <a:rPr lang="zh-CN" altLang="en-US" smtClean="0"/>
              <a:t>然后按照我们刚才所说的限定它的作用范围，就完美了做到了</a:t>
            </a:r>
            <a:r>
              <a:rPr lang="en-US" altLang="zh-CN" smtClean="0"/>
              <a:t>, </a:t>
            </a:r>
            <a:r>
              <a:rPr lang="zh-CN" altLang="en-US" smtClean="0"/>
              <a:t>这就是相同变化率</a:t>
            </a:r>
          </a:p>
          <a:p>
            <a:pPr eaLnBrk="1" hangingPunct="1"/>
            <a:endParaRPr lang="zh-CN" altLang="en-US" smtClean="0"/>
          </a:p>
          <a:p>
            <a:pPr eaLnBrk="1" hangingPunct="1"/>
            <a:r>
              <a:rPr lang="zh-CN" altLang="en-US" smtClean="0"/>
              <a:t>然后新的变量限定在一个有效的作用域中</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7939" name="Rectangle 3"/>
          <p:cNvSpPr>
            <a:spLocks noGrp="1"/>
          </p:cNvSpPr>
          <p:nvPr>
            <p:ph type="body" idx="1"/>
          </p:nvPr>
        </p:nvSpPr>
        <p:spPr>
          <a:noFill/>
        </p:spPr>
        <p:txBody>
          <a:bodyPr/>
          <a:lstStyle/>
          <a:p>
            <a:pPr eaLnBrk="1" hangingPunct="1"/>
            <a:r>
              <a:rPr lang="zh-CN" altLang="en-US" smtClean="0"/>
              <a:t>通过逻辑代码把数据和逻辑放在一起</a:t>
            </a:r>
          </a:p>
          <a:p>
            <a:pPr eaLnBrk="1" hangingPunct="1"/>
            <a:r>
              <a:rPr lang="zh-CN" altLang="en-US" smtClean="0"/>
              <a:t>当</a:t>
            </a:r>
            <a:r>
              <a:rPr lang="en-US" altLang="zh-CN" smtClean="0"/>
              <a:t>Message</a:t>
            </a:r>
            <a:r>
              <a:rPr lang="zh-CN" altLang="en-US" smtClean="0"/>
              <a:t>增加一个新的域时，</a:t>
            </a:r>
            <a:r>
              <a:rPr lang="en-US" altLang="zh-CN" smtClean="0"/>
              <a:t>message structure</a:t>
            </a:r>
            <a:r>
              <a:rPr lang="zh-CN" altLang="en-US" smtClean="0"/>
              <a:t>要变化</a:t>
            </a:r>
          </a:p>
          <a:p>
            <a:pPr eaLnBrk="1" hangingPunct="1"/>
            <a:r>
              <a:rPr lang="en-US" altLang="zh-CN" smtClean="0"/>
              <a:t>encodeMsg</a:t>
            </a:r>
            <a:r>
              <a:rPr lang="zh-CN" altLang="en-US" smtClean="0"/>
              <a:t>也要变化，而且非常无聊</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8963" name="Rectangle 3"/>
          <p:cNvSpPr>
            <a:spLocks noGrp="1"/>
          </p:cNvSpPr>
          <p:nvPr>
            <p:ph type="body" idx="1"/>
          </p:nvPr>
        </p:nvSpPr>
        <p:spPr>
          <a:noFill/>
        </p:spPr>
        <p:txBody>
          <a:bodyPr/>
          <a:lstStyle/>
          <a:p>
            <a:pPr eaLnBrk="1" hangingPunct="1"/>
            <a:endParaRPr lang="zh-CN" altLang="en-US"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9987" name="Rectangle 3"/>
          <p:cNvSpPr>
            <a:spLocks noGrp="1"/>
          </p:cNvSpPr>
          <p:nvPr>
            <p:ph type="body" idx="1"/>
          </p:nvPr>
        </p:nvSpPr>
        <p:spPr>
          <a:noFill/>
        </p:spPr>
        <p:txBody>
          <a:bodyPr/>
          <a:lstStyle/>
          <a:p>
            <a:pPr eaLnBrk="1" hangingPunct="1">
              <a:lnSpc>
                <a:spcPct val="80000"/>
              </a:lnSpc>
            </a:pPr>
            <a:r>
              <a:rPr lang="zh-CN" altLang="en-US" sz="1000" smtClean="0"/>
              <a:t>我们首先把和条件相关的，与条件无关的代码分分开</a:t>
            </a:r>
          </a:p>
          <a:p>
            <a:pPr eaLnBrk="1" hangingPunct="1">
              <a:lnSpc>
                <a:spcPct val="80000"/>
              </a:lnSpc>
            </a:pPr>
            <a:endParaRPr lang="zh-CN" altLang="en-US" sz="1000" smtClean="0"/>
          </a:p>
          <a:p>
            <a:pPr eaLnBrk="1" hangingPunct="1">
              <a:lnSpc>
                <a:spcPct val="80000"/>
              </a:lnSpc>
            </a:pPr>
            <a:r>
              <a:rPr lang="zh-CN" altLang="en-US" sz="1000" smtClean="0"/>
              <a:t>第一段与条件相关，我们把它抽取出来叫</a:t>
            </a:r>
            <a:r>
              <a:rPr lang="en-US" altLang="zh-CN" sz="1000" smtClean="0"/>
              <a:t>sub1</a:t>
            </a:r>
          </a:p>
          <a:p>
            <a:pPr eaLnBrk="1" hangingPunct="1">
              <a:lnSpc>
                <a:spcPct val="80000"/>
              </a:lnSpc>
            </a:pPr>
            <a:r>
              <a:rPr lang="zh-CN" altLang="en-US" sz="1000" smtClean="0"/>
              <a:t>第二段与条件无关，我们把它抽取出来叫</a:t>
            </a:r>
            <a:r>
              <a:rPr lang="en-US" altLang="zh-CN" sz="1000" smtClean="0"/>
              <a:t>generalSub1</a:t>
            </a:r>
          </a:p>
          <a:p>
            <a:pPr eaLnBrk="1" hangingPunct="1">
              <a:lnSpc>
                <a:spcPct val="80000"/>
              </a:lnSpc>
            </a:pPr>
            <a:r>
              <a:rPr lang="zh-CN" altLang="en-US" sz="1000" smtClean="0"/>
              <a:t>第三段，第四段都与条件相关，我们同样把他们抽取成</a:t>
            </a:r>
            <a:r>
              <a:rPr lang="en-US" altLang="zh-CN" sz="1000" smtClean="0"/>
              <a:t>sub2, </a:t>
            </a:r>
            <a:r>
              <a:rPr lang="zh-CN" altLang="en-US" sz="1000" smtClean="0"/>
              <a:t>和</a:t>
            </a:r>
            <a:r>
              <a:rPr lang="en-US" altLang="zh-CN" sz="1000" smtClean="0"/>
              <a:t>sub3</a:t>
            </a:r>
          </a:p>
          <a:p>
            <a:pPr eaLnBrk="1" hangingPunct="1">
              <a:lnSpc>
                <a:spcPct val="80000"/>
              </a:lnSpc>
            </a:pPr>
            <a:endParaRPr lang="zh-CN" altLang="en-US" sz="1000" smtClean="0"/>
          </a:p>
          <a:p>
            <a:pPr eaLnBrk="1" hangingPunct="1">
              <a:lnSpc>
                <a:spcPct val="80000"/>
              </a:lnSpc>
            </a:pPr>
            <a:endParaRPr lang="zh-CN" altLang="en-US" sz="1000"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1011" name="Rectangle 3"/>
          <p:cNvSpPr>
            <a:spLocks noGrp="1"/>
          </p:cNvSpPr>
          <p:nvPr>
            <p:ph type="body" idx="1"/>
          </p:nvPr>
        </p:nvSpPr>
        <p:spPr>
          <a:noFill/>
        </p:spPr>
        <p:txBody>
          <a:bodyPr/>
          <a:lstStyle/>
          <a:p>
            <a:pPr eaLnBrk="1" hangingPunct="1">
              <a:lnSpc>
                <a:spcPct val="80000"/>
              </a:lnSpc>
            </a:pPr>
            <a:r>
              <a:rPr lang="zh-CN" altLang="en-US" sz="1000" smtClean="0"/>
              <a:t>抽取完成后，代码就变成了这个样子</a:t>
            </a:r>
          </a:p>
          <a:p>
            <a:pPr eaLnBrk="1" hangingPunct="1">
              <a:lnSpc>
                <a:spcPct val="80000"/>
              </a:lnSpc>
            </a:pPr>
            <a:r>
              <a:rPr lang="zh-CN" altLang="en-US" sz="1000" smtClean="0"/>
              <a:t>但是条件的重复并没有消失，而是转移到各个子函数中了</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5" name="Rectangle 3"/>
          <p:cNvSpPr>
            <a:spLocks noGrp="1"/>
          </p:cNvSpPr>
          <p:nvPr>
            <p:ph type="body" idx="1"/>
          </p:nvPr>
        </p:nvSpPr>
        <p:spPr>
          <a:noFill/>
        </p:spPr>
        <p:txBody>
          <a:bodyPr/>
          <a:lstStyle/>
          <a:p>
            <a:pPr eaLnBrk="1" hangingPunct="1"/>
            <a:r>
              <a:rPr lang="zh-CN" altLang="en-US" smtClean="0"/>
              <a:t>例如</a:t>
            </a:r>
            <a:r>
              <a:rPr lang="en-US" altLang="zh-CN" smtClean="0"/>
              <a:t>sub1</a:t>
            </a:r>
            <a:r>
              <a:rPr lang="zh-CN" altLang="en-US" smtClean="0"/>
              <a:t>子函数的行为因为条件是否满足而不同</a:t>
            </a:r>
          </a:p>
          <a:p>
            <a:pPr eaLnBrk="1" hangingPunct="1"/>
            <a:r>
              <a:rPr lang="zh-CN" altLang="en-US" smtClean="0"/>
              <a:t>条件满足时，行为是</a:t>
            </a:r>
            <a:r>
              <a:rPr lang="en-US" altLang="zh-CN" smtClean="0"/>
              <a:t>xxx</a:t>
            </a:r>
          </a:p>
          <a:p>
            <a:pPr eaLnBrk="1" hangingPunct="1"/>
            <a:r>
              <a:rPr lang="zh-CN" altLang="en-US" smtClean="0"/>
              <a:t>条件不满足是，行为是</a:t>
            </a:r>
            <a:r>
              <a:rPr lang="en-US" altLang="zh-CN" smtClean="0"/>
              <a:t>yyy</a:t>
            </a:r>
          </a:p>
          <a:p>
            <a:pPr eaLnBrk="1" hangingPunct="1"/>
            <a:r>
              <a:rPr lang="zh-CN" altLang="en-US" smtClean="0"/>
              <a:t>我们把这两种不同的行为分开，放到不同的类当中</a:t>
            </a:r>
          </a:p>
          <a:p>
            <a:pPr eaLnBrk="1" hangingPunct="1"/>
            <a:r>
              <a:rPr lang="zh-CN" altLang="en-US" smtClean="0"/>
              <a:t>行为</a:t>
            </a:r>
            <a:r>
              <a:rPr lang="en-US" altLang="zh-CN" smtClean="0"/>
              <a:t>xxx, </a:t>
            </a:r>
            <a:r>
              <a:rPr lang="zh-CN" altLang="en-US" smtClean="0"/>
              <a:t>放入</a:t>
            </a:r>
            <a:r>
              <a:rPr lang="en-US" altLang="zh-CN" smtClean="0"/>
              <a:t>srnc</a:t>
            </a:r>
          </a:p>
          <a:p>
            <a:pPr eaLnBrk="1" hangingPunct="1"/>
            <a:r>
              <a:rPr lang="zh-CN" altLang="en-US" smtClean="0"/>
              <a:t>行为</a:t>
            </a:r>
            <a:r>
              <a:rPr lang="en-US" altLang="zh-CN" smtClean="0"/>
              <a:t>yyy, </a:t>
            </a:r>
            <a:r>
              <a:rPr lang="zh-CN" altLang="en-US" smtClean="0"/>
              <a:t>放入</a:t>
            </a:r>
            <a:r>
              <a:rPr lang="en-US" altLang="zh-CN" smtClean="0"/>
              <a:t>drnc</a:t>
            </a:r>
          </a:p>
          <a:p>
            <a:pPr eaLnBrk="1" hangingPunct="1"/>
            <a:endParaRPr lang="en-US" altLang="zh-CN" smtClean="0"/>
          </a:p>
          <a:p>
            <a:pPr eaLnBrk="1" hangingPunct="1"/>
            <a:r>
              <a:rPr lang="zh-CN" altLang="en-US" smtClean="0"/>
              <a:t>对与条件相关的</a:t>
            </a:r>
            <a:r>
              <a:rPr lang="en-US" altLang="zh-CN" smtClean="0"/>
              <a:t>sub2, sub3</a:t>
            </a:r>
            <a:r>
              <a:rPr lang="zh-CN" altLang="en-US" smtClean="0"/>
              <a:t>做同样的处理</a:t>
            </a:r>
          </a:p>
          <a:p>
            <a:pPr eaLnBrk="1" hangingPunct="1"/>
            <a:r>
              <a:rPr lang="zh-CN" altLang="en-US" smtClean="0"/>
              <a:t>这样，我们想消除的那个重复了多次的条件就从子函数中消失了</a:t>
            </a:r>
          </a:p>
          <a:p>
            <a:pPr eaLnBrk="1" hangingPunct="1"/>
            <a:endParaRPr lang="zh-CN" altLang="en-US" smtClean="0"/>
          </a:p>
          <a:p>
            <a:pPr eaLnBrk="1" hangingPunct="1"/>
            <a:r>
              <a:rPr lang="zh-CN" altLang="en-US" smtClean="0"/>
              <a:t>而原来的函数中，我们只在第一开始的时候使用这个，利用这个条件来判断是给变量传入一个</a:t>
            </a:r>
            <a:r>
              <a:rPr lang="en-US" altLang="zh-CN" smtClean="0"/>
              <a:t>srnc</a:t>
            </a:r>
            <a:r>
              <a:rPr lang="zh-CN" altLang="en-US" smtClean="0"/>
              <a:t>对象还是传入一个</a:t>
            </a:r>
            <a:r>
              <a:rPr lang="en-US" altLang="zh-CN" smtClean="0"/>
              <a:t>drnc</a:t>
            </a:r>
            <a:r>
              <a:rPr lang="zh-CN" altLang="en-US" smtClean="0"/>
              <a:t>对象</a:t>
            </a:r>
          </a:p>
          <a:p>
            <a:pPr eaLnBrk="1" hangingPunct="1"/>
            <a:r>
              <a:rPr lang="zh-CN" altLang="en-US" smtClean="0"/>
              <a:t>之后，</a:t>
            </a:r>
            <a:r>
              <a:rPr lang="en-US" altLang="zh-CN" smtClean="0"/>
              <a:t>sub1, sub2, sub3</a:t>
            </a:r>
            <a:r>
              <a:rPr lang="zh-CN" altLang="en-US" smtClean="0"/>
              <a:t>行为的不同就转交给不同的对象的多态来实现了</a:t>
            </a:r>
          </a:p>
          <a:p>
            <a:pPr eaLnBrk="1" hangingPunct="1"/>
            <a:endParaRPr lang="zh-CN" altLang="en-US" smtClean="0"/>
          </a:p>
          <a:p>
            <a:pPr eaLnBrk="1" hangingPunct="1"/>
            <a:r>
              <a:rPr lang="zh-CN" altLang="en-US" smtClean="0"/>
              <a:t>再一次，程序变简单了，因为分支变少了，出错的可能也变小了</a:t>
            </a:r>
          </a:p>
          <a:p>
            <a:pPr eaLnBrk="1" hangingPunct="1"/>
            <a:r>
              <a:rPr lang="zh-CN" altLang="en-US" smtClean="0"/>
              <a:t>程序也变灵活了</a:t>
            </a:r>
          </a:p>
          <a:p>
            <a:pPr eaLnBrk="1" hangingPunct="1"/>
            <a:r>
              <a:rPr lang="zh-CN" altLang="en-US" smtClean="0"/>
              <a:t>如果条件有变，我们修改一处就可以了，</a:t>
            </a:r>
          </a:p>
          <a:p>
            <a:pPr eaLnBrk="1" hangingPunct="1"/>
            <a:r>
              <a:rPr lang="zh-CN" altLang="en-US" smtClean="0"/>
              <a:t>如果再增加一类行为，不会出现条件的组合爆炸</a:t>
            </a:r>
          </a:p>
          <a:p>
            <a:pPr eaLnBrk="1" hangingPunct="1"/>
            <a:r>
              <a:rPr lang="zh-CN" altLang="en-US" smtClean="0"/>
              <a:t>如果在当前的类中再增加一个行为，条件也不用再次重复</a:t>
            </a:r>
          </a:p>
          <a:p>
            <a:pPr eaLnBrk="1" hangingPunct="1"/>
            <a:endParaRPr lang="zh-CN" altLang="en-US" smtClean="0"/>
          </a:p>
          <a:p>
            <a:pPr eaLnBrk="1" hangingPunct="1"/>
            <a:r>
              <a:rPr lang="zh-CN" altLang="en-US" smtClean="0"/>
              <a:t>好像挺费力哈，习惯就好了</a:t>
            </a:r>
          </a:p>
          <a:p>
            <a:pPr eaLnBrk="1" hangingPunct="1"/>
            <a:r>
              <a:rPr lang="zh-CN" altLang="en-US" smtClean="0"/>
              <a:t>写代码想写成贵族，这点根本就不算啥</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Rectangle 3"/>
          <p:cNvSpPr>
            <a:spLocks noGrp="1"/>
          </p:cNvSpPr>
          <p:nvPr>
            <p:ph type="body" idx="1"/>
          </p:nvPr>
        </p:nvSpPr>
        <p:spPr>
          <a:noFill/>
        </p:spPr>
        <p:txBody>
          <a:bodyPr/>
          <a:lstStyle/>
          <a:p>
            <a:pPr eaLnBrk="1" hangingPunct="1"/>
            <a:r>
              <a:rPr lang="zh-CN" altLang="en-US" smtClean="0"/>
              <a:t>到此，我们介绍完了两个问题，为什么要写干净代码和什么是干净代码</a:t>
            </a:r>
          </a:p>
          <a:p>
            <a:pPr eaLnBrk="1" hangingPunct="1"/>
            <a:endParaRPr lang="zh-CN" altLang="en-US" smtClean="0"/>
          </a:p>
          <a:p>
            <a:pPr eaLnBrk="1" hangingPunct="1"/>
            <a:r>
              <a:rPr lang="zh-CN" altLang="en-US" smtClean="0"/>
              <a:t>我们写干净代码是因为</a:t>
            </a:r>
          </a:p>
          <a:p>
            <a:pPr eaLnBrk="1" hangingPunct="1">
              <a:buFontTx/>
              <a:buChar char="-"/>
            </a:pPr>
            <a:r>
              <a:rPr lang="zh-CN" altLang="en-US" sz="1400" smtClean="0"/>
              <a:t>从改善我们个人工作感觉的角度说</a:t>
            </a:r>
          </a:p>
          <a:p>
            <a:pPr lvl="1" eaLnBrk="1" hangingPunct="1">
              <a:buFontTx/>
              <a:buChar char="-"/>
            </a:pPr>
            <a:r>
              <a:rPr lang="zh-CN" altLang="en-US" smtClean="0"/>
              <a:t>让我们自身感到愉悦</a:t>
            </a:r>
          </a:p>
          <a:p>
            <a:pPr eaLnBrk="1" hangingPunct="1">
              <a:buFontTx/>
              <a:buChar char="-"/>
            </a:pPr>
            <a:r>
              <a:rPr lang="zh-CN" altLang="en-US" smtClean="0"/>
              <a:t>而从实用角度</a:t>
            </a:r>
          </a:p>
          <a:p>
            <a:pPr lvl="1" eaLnBrk="1" hangingPunct="1">
              <a:buFontTx/>
              <a:buChar char="-"/>
            </a:pPr>
            <a:r>
              <a:rPr lang="zh-CN" altLang="en-US" smtClean="0"/>
              <a:t>保持可持续的软件开发效率</a:t>
            </a:r>
          </a:p>
          <a:p>
            <a:pPr lvl="1" eaLnBrk="1" hangingPunct="1">
              <a:buFontTx/>
              <a:buChar char="-"/>
            </a:pPr>
            <a:r>
              <a:rPr lang="zh-CN" altLang="en-US" smtClean="0"/>
              <a:t>减少软件的缺陷</a:t>
            </a:r>
          </a:p>
          <a:p>
            <a:pPr eaLnBrk="1" hangingPunct="1"/>
            <a:endParaRPr lang="zh-CN" altLang="en-US" smtClean="0"/>
          </a:p>
          <a:p>
            <a:pPr eaLnBrk="1" hangingPunct="1"/>
            <a:r>
              <a:rPr lang="zh-CN" altLang="en-US" smtClean="0"/>
              <a:t>干净的代码是一个价值观的问题</a:t>
            </a:r>
          </a:p>
          <a:p>
            <a:pPr eaLnBrk="1" hangingPunct="1">
              <a:buFontTx/>
              <a:buChar char="-"/>
            </a:pPr>
            <a:r>
              <a:rPr lang="zh-CN" altLang="en-US" smtClean="0"/>
              <a:t>便于沟通的代码是干净代码</a:t>
            </a:r>
          </a:p>
          <a:p>
            <a:pPr eaLnBrk="1" hangingPunct="1">
              <a:buFontTx/>
              <a:buChar char="-"/>
            </a:pPr>
            <a:r>
              <a:rPr lang="zh-CN" altLang="en-US" smtClean="0"/>
              <a:t>简单的代码是干净代码</a:t>
            </a:r>
          </a:p>
          <a:p>
            <a:pPr eaLnBrk="1" hangingPunct="1">
              <a:buFontTx/>
              <a:buChar char="-"/>
            </a:pPr>
            <a:r>
              <a:rPr lang="zh-CN" altLang="en-US" smtClean="0"/>
              <a:t>灵活的代码是干净代码</a:t>
            </a:r>
          </a:p>
          <a:p>
            <a:pPr eaLnBrk="1" hangingPunct="1"/>
            <a:endParaRPr lang="zh-CN" altLang="en-US" smtClean="0"/>
          </a:p>
          <a:p>
            <a:pPr eaLnBrk="1" hangingPunct="1"/>
            <a:r>
              <a:rPr lang="zh-CN" altLang="en-US" smtClean="0"/>
              <a:t>接下来，我们将进入今天分享的重点，怎样写干净的代码</a:t>
            </a:r>
          </a:p>
          <a:p>
            <a:pPr eaLnBrk="1" hangingPunct="1"/>
            <a:endParaRPr lang="zh-CN" altLang="en-US" smtClean="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083" name="Rectangle 3"/>
          <p:cNvSpPr>
            <a:spLocks noGrp="1"/>
          </p:cNvSpPr>
          <p:nvPr>
            <p:ph type="body" idx="1"/>
          </p:nvPr>
        </p:nvSpPr>
        <p:spPr>
          <a:noFill/>
        </p:spPr>
        <p:txBody>
          <a:bodyPr/>
          <a:lstStyle/>
          <a:p>
            <a:pPr eaLnBrk="1" hangingPunct="1"/>
            <a:endParaRPr lang="zh-CN" altLang="en-US" smtClean="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7" name="Rectangle 3"/>
          <p:cNvSpPr>
            <a:spLocks noGrp="1"/>
          </p:cNvSpPr>
          <p:nvPr>
            <p:ph type="body" idx="1"/>
          </p:nvPr>
        </p:nvSpPr>
        <p:spPr>
          <a:noFill/>
        </p:spPr>
        <p:txBody>
          <a:bodyPr/>
          <a:lstStyle/>
          <a:p>
            <a:pPr eaLnBrk="1" hangingPunct="1"/>
            <a:endParaRPr lang="zh-CN"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Rectangle 3"/>
          <p:cNvSpPr>
            <a:spLocks noGrp="1"/>
          </p:cNvSpPr>
          <p:nvPr>
            <p:ph type="body" idx="1"/>
          </p:nvPr>
        </p:nvSpPr>
        <p:spPr>
          <a:noFill/>
        </p:spPr>
        <p:txBody>
          <a:bodyPr/>
          <a:lstStyle/>
          <a:p>
            <a:pPr eaLnBrk="1" hangingPunct="1"/>
            <a:r>
              <a:rPr lang="en-US" altLang="zh-CN" dirty="0" smtClean="0"/>
              <a:t>Kent Beck</a:t>
            </a:r>
            <a:r>
              <a:rPr lang="zh-CN" altLang="en-US" dirty="0" smtClean="0"/>
              <a:t>关于干净代码的描述是一个关于价值观的定义</a:t>
            </a:r>
          </a:p>
          <a:p>
            <a:pPr eaLnBrk="1" hangingPunct="1"/>
            <a:r>
              <a:rPr lang="zh-CN" altLang="en-US" dirty="0" smtClean="0"/>
              <a:t>价值观是就是当你面临一些选择时，作出选择的依据</a:t>
            </a:r>
          </a:p>
          <a:p>
            <a:pPr eaLnBrk="1" hangingPunct="1"/>
            <a:endParaRPr lang="zh-CN" altLang="en-US" dirty="0" smtClean="0"/>
          </a:p>
          <a:p>
            <a:pPr eaLnBrk="1" hangingPunct="1"/>
            <a:r>
              <a:rPr lang="zh-CN" altLang="en-US" dirty="0" smtClean="0"/>
              <a:t>对待代码也是有价值观的，不同的价值追求，得到不同的代码</a:t>
            </a:r>
          </a:p>
          <a:p>
            <a:pPr eaLnBrk="1" hangingPunct="1"/>
            <a:r>
              <a:rPr lang="zh-CN" altLang="en-US" dirty="0" smtClean="0"/>
              <a:t>比如说两段代码，实现统一功能，一个比较好懂，另一个比较晦涩，我们认为好懂的代码比较干净，这就是我们关于代码的价值观，我们认为代码好懂是有价值的</a:t>
            </a:r>
          </a:p>
          <a:p>
            <a:pPr eaLnBrk="1" hangingPunct="1"/>
            <a:r>
              <a:rPr lang="zh-CN" altLang="en-US" dirty="0" smtClean="0"/>
              <a:t>再举一个例子，比如说两种实现某一功能的代码，一种可能花的时间短，但是因为很多的</a:t>
            </a:r>
            <a:r>
              <a:rPr lang="en-US" altLang="zh-CN" dirty="0" smtClean="0"/>
              <a:t>copy &amp; past, </a:t>
            </a:r>
            <a:r>
              <a:rPr lang="zh-CN" altLang="en-US" dirty="0" smtClean="0"/>
              <a:t>会有很多重复，另一种方法需要的时间可能比较长，但是代码没有重复，我们有些团队会选择快的</a:t>
            </a:r>
            <a:r>
              <a:rPr lang="en-US" altLang="zh-CN" dirty="0" smtClean="0"/>
              <a:t>copy &amp; past</a:t>
            </a:r>
            <a:r>
              <a:rPr lang="zh-CN" altLang="en-US" dirty="0" smtClean="0"/>
              <a:t>的方法开发，是因为开发速度更有价值，虽然这是个错误的价值观，放在这里主要是用来说明价值观怎么指导我们作出选择</a:t>
            </a:r>
          </a:p>
          <a:p>
            <a:pPr eaLnBrk="1" hangingPunct="1"/>
            <a:endParaRPr lang="zh-CN" altLang="en-US" dirty="0" smtClean="0"/>
          </a:p>
          <a:p>
            <a:pPr eaLnBrk="1" hangingPunct="1"/>
            <a:r>
              <a:rPr lang="zh-CN" altLang="en-US" dirty="0" smtClean="0"/>
              <a:t>干净的代码是一种选择，如果一个功能，就只有这一种实现方法，没有其它的选择，我们讨论这段代码是不是干净就没有什么意义了</a:t>
            </a:r>
          </a:p>
          <a:p>
            <a:pPr eaLnBrk="1" hangingPunct="1"/>
            <a:r>
              <a:rPr lang="zh-CN" altLang="en-US" dirty="0" smtClean="0"/>
              <a:t>它是唯一可行的，非它不可</a:t>
            </a:r>
          </a:p>
          <a:p>
            <a:pPr eaLnBrk="1" hangingPunct="1"/>
            <a:endParaRPr lang="zh-CN" altLang="en-US" dirty="0" smtClean="0"/>
          </a:p>
          <a:p>
            <a:pPr eaLnBrk="1" hangingPunct="1"/>
            <a:r>
              <a:rPr lang="zh-CN" altLang="en-US" dirty="0" smtClean="0"/>
              <a:t>但我们今天讨论三个关于代码价值观和速度无关，分别是</a:t>
            </a:r>
          </a:p>
          <a:p>
            <a:pPr eaLnBrk="1" hangingPunct="1"/>
            <a:r>
              <a:rPr lang="zh-CN" altLang="en-US" dirty="0" smtClean="0"/>
              <a:t>表达，</a:t>
            </a:r>
            <a:r>
              <a:rPr lang="en-US" altLang="zh-CN" dirty="0" smtClean="0"/>
              <a:t>Communication,</a:t>
            </a:r>
          </a:p>
          <a:p>
            <a:pPr eaLnBrk="1" hangingPunct="1"/>
            <a:r>
              <a:rPr lang="zh-CN" altLang="en-US" dirty="0" smtClean="0"/>
              <a:t>简单，</a:t>
            </a:r>
            <a:r>
              <a:rPr lang="en-US" altLang="zh-CN" dirty="0" smtClean="0"/>
              <a:t>Simplicity </a:t>
            </a:r>
            <a:r>
              <a:rPr lang="zh-CN" altLang="en-US" dirty="0" smtClean="0"/>
              <a:t>和</a:t>
            </a:r>
          </a:p>
          <a:p>
            <a:pPr eaLnBrk="1" hangingPunct="1"/>
            <a:r>
              <a:rPr lang="zh-CN" altLang="en-US" dirty="0" smtClean="0"/>
              <a:t>灵活，</a:t>
            </a:r>
            <a:r>
              <a:rPr lang="en-US" altLang="zh-CN" dirty="0" smtClean="0"/>
              <a:t>Flexibility</a:t>
            </a:r>
          </a:p>
          <a:p>
            <a:pPr eaLnBrk="1" hangingPunct="1"/>
            <a:endParaRPr lang="en-US" altLang="zh-CN" dirty="0" smtClean="0"/>
          </a:p>
          <a:p>
            <a:pPr eaLnBrk="1" hangingPunct="1"/>
            <a:r>
              <a:rPr lang="zh-CN" altLang="en-US" dirty="0" smtClean="0"/>
              <a:t>中世纪的禁欲主义，现在盛行的消费主义，就是不同价值观下有不同行为决策例子</a:t>
            </a:r>
          </a:p>
          <a:p>
            <a:pPr eaLnBrk="1" hangingPunct="1"/>
            <a:endParaRPr lang="en-US" altLang="zh-CN" dirty="0"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6131" name="Rectangle 3"/>
          <p:cNvSpPr>
            <a:spLocks noGrp="1"/>
          </p:cNvSpPr>
          <p:nvPr>
            <p:ph type="body" idx="1"/>
          </p:nvPr>
        </p:nvSpPr>
        <p:spPr>
          <a:noFill/>
        </p:spPr>
        <p:txBody>
          <a:bodyPr/>
          <a:lstStyle/>
          <a:p>
            <a:pPr eaLnBrk="1" hangingPunct="1"/>
            <a:endParaRPr lang="zh-CN" altLang="en-US" smtClean="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Rectangle 3"/>
          <p:cNvSpPr>
            <a:spLocks noGrp="1"/>
          </p:cNvSpPr>
          <p:nvPr>
            <p:ph type="body" idx="1"/>
          </p:nvPr>
        </p:nvSpPr>
        <p:spPr>
          <a:noFill/>
        </p:spPr>
        <p:txBody>
          <a:bodyPr/>
          <a:lstStyle/>
          <a:p>
            <a:pPr eaLnBrk="1" hangingPunct="1"/>
            <a:r>
              <a:rPr lang="zh-CN" altLang="en-US" smtClean="0"/>
              <a:t>另一个关于干净代码的原则是和谐原则</a:t>
            </a:r>
          </a:p>
          <a:p>
            <a:pPr eaLnBrk="1" hangingPunct="1"/>
            <a:r>
              <a:rPr lang="zh-CN" altLang="en-US" smtClean="0"/>
              <a:t>如果一个表达是和谐的，那么它应该是好懂的，你看懂了其中的一部分，你大概知道其它部分要描述什么</a:t>
            </a:r>
          </a:p>
          <a:p>
            <a:pPr eaLnBrk="1" hangingPunct="1"/>
            <a:r>
              <a:rPr lang="zh-CN" altLang="en-US" smtClean="0"/>
              <a:t>不和谐的表达是你时时刻刻不知道他要说什么</a:t>
            </a:r>
          </a:p>
          <a:p>
            <a:pPr eaLnBrk="1" hangingPunct="1"/>
            <a:r>
              <a:rPr lang="zh-CN" altLang="en-US" smtClean="0"/>
              <a:t>有时候我们读文章，看书，觉得困难，往往深深的怨恨自己不求上进，其实大可不必，非常大的可能是文章写得不好，描述一件事情抽象层次乱窜，读来让人无比的痛苦</a:t>
            </a:r>
          </a:p>
          <a:p>
            <a:pPr eaLnBrk="1" hangingPunct="1"/>
            <a:endParaRPr lang="zh-CN" altLang="en-US" smtClean="0"/>
          </a:p>
          <a:p>
            <a:pPr eaLnBrk="1" hangingPunct="1"/>
            <a:r>
              <a:rPr lang="zh-CN" altLang="en-US" smtClean="0"/>
              <a:t>不和谐的表达就像优美的音乐中夹杂着噪音，让人感到无比的痛苦</a:t>
            </a:r>
          </a:p>
          <a:p>
            <a:pPr eaLnBrk="1" hangingPunct="1"/>
            <a:r>
              <a:rPr lang="zh-CN" altLang="en-US" smtClean="0"/>
              <a:t>代码，作为一种表达，我们希望它能做到和谐的表达</a:t>
            </a:r>
          </a:p>
          <a:p>
            <a:pPr eaLnBrk="1" hangingPunct="1"/>
            <a:endParaRPr lang="zh-CN" altLang="en-US" smtClean="0"/>
          </a:p>
          <a:p>
            <a:pPr eaLnBrk="1" hangingPunct="1"/>
            <a:r>
              <a:rPr lang="en-US" altLang="zh-CN" smtClean="0"/>
              <a:t>Beauty is truth, truth is beauty, that's all ye know on earth, and all ye need to know</a:t>
            </a:r>
            <a:endParaRPr lang="zh-CN" altLang="en-US" smtClean="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Rectangle 3"/>
          <p:cNvSpPr>
            <a:spLocks noGrp="1"/>
          </p:cNvSpPr>
          <p:nvPr>
            <p:ph type="body" idx="1"/>
          </p:nvPr>
        </p:nvSpPr>
        <p:spPr>
          <a:noFill/>
        </p:spPr>
        <p:txBody>
          <a:bodyPr/>
          <a:lstStyle/>
          <a:p>
            <a:pPr eaLnBrk="1" hangingPunct="1"/>
            <a:r>
              <a:rPr lang="zh-CN" altLang="en-US" smtClean="0"/>
              <a:t>我们看一个关于和谐的例子，这是</a:t>
            </a:r>
            <a:r>
              <a:rPr lang="en-US" altLang="zh-CN" smtClean="0"/>
              <a:t>Kent Beck</a:t>
            </a:r>
            <a:r>
              <a:rPr lang="zh-CN" altLang="en-US" smtClean="0"/>
              <a:t>在介绍和谐原则时用到的例子</a:t>
            </a:r>
          </a:p>
          <a:p>
            <a:pPr eaLnBrk="1" hangingPunct="1"/>
            <a:r>
              <a:rPr lang="zh-CN" altLang="en-US" smtClean="0"/>
              <a:t>非常简单的一段代码</a:t>
            </a:r>
          </a:p>
          <a:p>
            <a:pPr eaLnBrk="1" hangingPunct="1"/>
            <a:endParaRPr lang="zh-CN" altLang="en-US" smtClean="0"/>
          </a:p>
          <a:p>
            <a:pPr eaLnBrk="1" hangingPunct="1"/>
            <a:r>
              <a:rPr lang="zh-CN" altLang="en-US" smtClean="0"/>
              <a:t>输入，</a:t>
            </a:r>
            <a:r>
              <a:rPr lang="en-US" altLang="zh-CN" smtClean="0"/>
              <a:t>count ++, </a:t>
            </a:r>
            <a:r>
              <a:rPr lang="zh-CN" altLang="en-US" smtClean="0"/>
              <a:t>输出，</a:t>
            </a:r>
          </a:p>
          <a:p>
            <a:pPr eaLnBrk="1" hangingPunct="1"/>
            <a:r>
              <a:rPr lang="zh-CN" altLang="en-US" smtClean="0"/>
              <a:t>输入和输出挺和谐，但是</a:t>
            </a:r>
            <a:r>
              <a:rPr lang="en-US" altLang="zh-CN" smtClean="0"/>
              <a:t>count ++</a:t>
            </a:r>
            <a:r>
              <a:rPr lang="zh-CN" altLang="en-US" smtClean="0"/>
              <a:t>就显得不那么和谐了，明显它和输入输出不在一个抽象层次上</a:t>
            </a:r>
          </a:p>
          <a:p>
            <a:pPr eaLnBrk="1" hangingPunct="1"/>
            <a:r>
              <a:rPr lang="en-US" altLang="zh-CN" smtClean="0"/>
              <a:t>input, output</a:t>
            </a:r>
            <a:r>
              <a:rPr lang="zh-CN" altLang="en-US" smtClean="0"/>
              <a:t>在描述我出生在内蒙古的话，那么</a:t>
            </a:r>
            <a:r>
              <a:rPr lang="en-US" altLang="zh-CN" smtClean="0"/>
              <a:t>count ++</a:t>
            </a:r>
            <a:r>
              <a:rPr lang="zh-CN" altLang="en-US" smtClean="0"/>
              <a:t>就是再说我家旁边旁边有个水果摊，非常的不和谐</a:t>
            </a:r>
          </a:p>
          <a:p>
            <a:pPr eaLnBrk="1" hangingPunct="1"/>
            <a:endParaRPr lang="zh-CN" altLang="en-US" smtClean="0"/>
          </a:p>
          <a:p>
            <a:pPr eaLnBrk="1" hangingPunct="1"/>
            <a:r>
              <a:rPr lang="zh-CN" altLang="en-US" smtClean="0"/>
              <a:t>第二段代码看似好些，抽象层次似乎对齐了</a:t>
            </a:r>
          </a:p>
          <a:p>
            <a:pPr eaLnBrk="1" hangingPunct="1"/>
            <a:r>
              <a:rPr lang="zh-CN" altLang="en-US" smtClean="0"/>
              <a:t>但是，</a:t>
            </a:r>
            <a:r>
              <a:rPr lang="en-US" altLang="zh-CN" smtClean="0"/>
              <a:t>input, output</a:t>
            </a:r>
            <a:r>
              <a:rPr lang="zh-CN" altLang="en-US" smtClean="0"/>
              <a:t>在描述意图，而</a:t>
            </a:r>
            <a:r>
              <a:rPr lang="en-US" altLang="zh-CN" smtClean="0"/>
              <a:t>incrementCount</a:t>
            </a:r>
            <a:r>
              <a:rPr lang="zh-CN" altLang="en-US" smtClean="0"/>
              <a:t>在描述实现</a:t>
            </a:r>
          </a:p>
          <a:p>
            <a:pPr eaLnBrk="1" hangingPunct="1"/>
            <a:r>
              <a:rPr lang="zh-CN" altLang="en-US" smtClean="0"/>
              <a:t>对于苛刻的</a:t>
            </a:r>
            <a:r>
              <a:rPr lang="en-US" altLang="zh-CN" smtClean="0"/>
              <a:t>Kent Beck, </a:t>
            </a:r>
            <a:r>
              <a:rPr lang="zh-CN" altLang="en-US" smtClean="0"/>
              <a:t>这又不和谐了</a:t>
            </a:r>
          </a:p>
          <a:p>
            <a:pPr eaLnBrk="1" hangingPunct="1"/>
            <a:endParaRPr lang="zh-CN" altLang="en-US" smtClean="0"/>
          </a:p>
          <a:p>
            <a:pPr eaLnBrk="1" hangingPunct="1"/>
            <a:r>
              <a:rPr lang="zh-CN" altLang="en-US" smtClean="0"/>
              <a:t>第三段代码是和谐的</a:t>
            </a:r>
          </a:p>
          <a:p>
            <a:pPr eaLnBrk="1" hangingPunct="1"/>
            <a:r>
              <a:rPr lang="en-US" altLang="zh-CN" smtClean="0"/>
              <a:t>Tally</a:t>
            </a:r>
            <a:r>
              <a:rPr lang="zh-CN" altLang="en-US" smtClean="0"/>
              <a:t>的意思是计数，</a:t>
            </a:r>
          </a:p>
          <a:p>
            <a:pPr eaLnBrk="1" hangingPunct="1"/>
            <a:r>
              <a:rPr lang="en-US" altLang="zh-CN" smtClean="0"/>
              <a:t>Process </a:t>
            </a:r>
            <a:r>
              <a:rPr lang="zh-CN" altLang="en-US" smtClean="0"/>
              <a:t>函数的三部分，抽象层次一致，表达方式一致，非常优美</a:t>
            </a:r>
          </a:p>
          <a:p>
            <a:pPr eaLnBrk="1" hangingPunct="1"/>
            <a:endParaRPr lang="zh-CN" altLang="en-US" smtClean="0"/>
          </a:p>
          <a:p>
            <a:pPr eaLnBrk="1" hangingPunct="1"/>
            <a:endParaRPr lang="zh-CN"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Rectangle 3"/>
          <p:cNvSpPr>
            <a:spLocks noGrp="1"/>
          </p:cNvSpPr>
          <p:nvPr>
            <p:ph type="body" idx="1"/>
          </p:nvPr>
        </p:nvSpPr>
        <p:spPr>
          <a:noFill/>
        </p:spPr>
        <p:txBody>
          <a:bodyPr/>
          <a:lstStyle/>
          <a:p>
            <a:pPr eaLnBrk="1" hangingPunct="1">
              <a:lnSpc>
                <a:spcPct val="80000"/>
              </a:lnSpc>
            </a:pPr>
            <a:r>
              <a:rPr lang="zh-CN" altLang="en-US" sz="900" dirty="0" smtClean="0"/>
              <a:t>第一个价值观是，沟通，</a:t>
            </a:r>
            <a:r>
              <a:rPr lang="en-US" altLang="zh-CN" sz="900" dirty="0" smtClean="0"/>
              <a:t>Communication</a:t>
            </a:r>
          </a:p>
          <a:p>
            <a:pPr eaLnBrk="1" hangingPunct="1">
              <a:lnSpc>
                <a:spcPct val="80000"/>
              </a:lnSpc>
            </a:pPr>
            <a:endParaRPr lang="en-US" altLang="zh-CN" sz="900" dirty="0" smtClean="0"/>
          </a:p>
          <a:p>
            <a:pPr eaLnBrk="1" hangingPunct="1">
              <a:lnSpc>
                <a:spcPct val="80000"/>
              </a:lnSpc>
            </a:pPr>
            <a:r>
              <a:rPr lang="zh-CN" altLang="en-US" sz="900" dirty="0" smtClean="0"/>
              <a:t>我们工作在烂代码上最头疼的事莫过于理解那些混乱的逻辑，复杂的数据结构还有变态的解决方案</a:t>
            </a:r>
          </a:p>
          <a:p>
            <a:pPr eaLnBrk="1" hangingPunct="1">
              <a:lnSpc>
                <a:spcPct val="80000"/>
              </a:lnSpc>
            </a:pPr>
            <a:r>
              <a:rPr lang="zh-CN" altLang="en-US" sz="900" dirty="0" smtClean="0"/>
              <a:t>要是代码写得像微博一样，本着让人看懂的目的来写就好了</a:t>
            </a:r>
          </a:p>
          <a:p>
            <a:pPr eaLnBrk="1" hangingPunct="1">
              <a:lnSpc>
                <a:spcPct val="80000"/>
              </a:lnSpc>
            </a:pPr>
            <a:endParaRPr lang="zh-CN" altLang="en-US" sz="900" dirty="0" smtClean="0"/>
          </a:p>
          <a:p>
            <a:pPr eaLnBrk="1" hangingPunct="1">
              <a:lnSpc>
                <a:spcPct val="80000"/>
              </a:lnSpc>
            </a:pPr>
            <a:r>
              <a:rPr lang="zh-CN" altLang="en-US" sz="900" dirty="0" smtClean="0"/>
              <a:t>除了让人头疼和精疲力尽以外，表达晦涩的代码另一个问题是它通常会引起“靠巧合编程”，一个函数的表达很隐晦，会直接影响到它实际实现的功能也很隐晦，它可能工作，在一个某个隐晦的条件下的巧合，我们不知道它什么时候工作，什么时候不工作，</a:t>
            </a:r>
          </a:p>
          <a:p>
            <a:pPr eaLnBrk="1" hangingPunct="1">
              <a:lnSpc>
                <a:spcPct val="80000"/>
              </a:lnSpc>
            </a:pPr>
            <a:endParaRPr lang="zh-CN" altLang="en-US" sz="900" dirty="0" smtClean="0"/>
          </a:p>
          <a:p>
            <a:pPr eaLnBrk="1" hangingPunct="1">
              <a:lnSpc>
                <a:spcPct val="80000"/>
              </a:lnSpc>
            </a:pPr>
            <a:r>
              <a:rPr lang="zh-CN" altLang="en-US" sz="900" dirty="0" smtClean="0"/>
              <a:t>代码首先是写给人看的，其次才是写个计算机看的</a:t>
            </a:r>
          </a:p>
          <a:p>
            <a:pPr eaLnBrk="1" hangingPunct="1">
              <a:lnSpc>
                <a:spcPct val="80000"/>
              </a:lnSpc>
            </a:pPr>
            <a:r>
              <a:rPr lang="zh-CN" altLang="en-US" sz="900" dirty="0" smtClean="0"/>
              <a:t>说反了吗？没有</a:t>
            </a:r>
          </a:p>
          <a:p>
            <a:pPr eaLnBrk="1" hangingPunct="1">
              <a:lnSpc>
                <a:spcPct val="80000"/>
              </a:lnSpc>
            </a:pPr>
            <a:r>
              <a:rPr lang="zh-CN" altLang="en-US" sz="900" dirty="0" smtClean="0"/>
              <a:t>有各种研究表明，一段代码，读它的成本远远大于写它的成本，读代码和写代码的比例大概是</a:t>
            </a:r>
            <a:r>
              <a:rPr lang="en-US" altLang="zh-CN" sz="900" dirty="0" smtClean="0"/>
              <a:t>10:1, </a:t>
            </a:r>
            <a:r>
              <a:rPr lang="zh-CN" altLang="en-US" sz="900" dirty="0" smtClean="0"/>
              <a:t>差一些的要</a:t>
            </a:r>
            <a:r>
              <a:rPr lang="en-US" altLang="zh-CN" sz="900" dirty="0" smtClean="0"/>
              <a:t>20:1, </a:t>
            </a:r>
            <a:r>
              <a:rPr lang="zh-CN" altLang="en-US" sz="900" dirty="0" smtClean="0"/>
              <a:t>与其说一段代码写来是为了执行的，还不如说是为了用来读的</a:t>
            </a:r>
          </a:p>
          <a:p>
            <a:pPr eaLnBrk="1" hangingPunct="1">
              <a:lnSpc>
                <a:spcPct val="80000"/>
              </a:lnSpc>
            </a:pPr>
            <a:r>
              <a:rPr lang="zh-CN" altLang="en-US" sz="900" dirty="0" smtClean="0"/>
              <a:t>本着让人看懂的目的写代码体现了一种“人文”的关怀，尊重那些将来读到这些代码的人，极大可能还是你自己</a:t>
            </a:r>
          </a:p>
          <a:p>
            <a:pPr eaLnBrk="1" hangingPunct="1">
              <a:lnSpc>
                <a:spcPct val="80000"/>
              </a:lnSpc>
            </a:pPr>
            <a:endParaRPr lang="zh-CN" altLang="en-US" sz="900" dirty="0" smtClean="0"/>
          </a:p>
          <a:p>
            <a:pPr eaLnBrk="1" hangingPunct="1">
              <a:lnSpc>
                <a:spcPct val="80000"/>
              </a:lnSpc>
            </a:pPr>
            <a:r>
              <a:rPr lang="zh-CN" altLang="en-US" sz="900" dirty="0" smtClean="0"/>
              <a:t>所以表达清晰直白的代码是干净的代码，可选的两段代码中，我们选择表达清晰的</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INTED TITLE">
    <p:spTree>
      <p:nvGrpSpPr>
        <p:cNvPr id="1" name=""/>
        <p:cNvGrpSpPr/>
        <p:nvPr/>
      </p:nvGrpSpPr>
      <p:grpSpPr>
        <a:xfrm>
          <a:off x="0" y="0"/>
          <a:ext cx="0" cy="0"/>
          <a:chOff x="0" y="0"/>
          <a:chExt cx="0" cy="0"/>
        </a:xfrm>
      </p:grpSpPr>
      <p:grpSp>
        <p:nvGrpSpPr>
          <p:cNvPr id="4" name="Group 7"/>
          <p:cNvGrpSpPr>
            <a:grpSpLocks/>
          </p:cNvGrpSpPr>
          <p:nvPr/>
        </p:nvGrpSpPr>
        <p:grpSpPr bwMode="auto">
          <a:xfrm>
            <a:off x="311150" y="6248400"/>
            <a:ext cx="8526463" cy="304800"/>
            <a:chOff x="518474" y="6484973"/>
            <a:chExt cx="8526824" cy="304046"/>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l="73026"/>
            <a:stretch>
              <a:fillRect/>
            </a:stretch>
          </p:blipFill>
          <p:spPr bwMode="auto">
            <a:xfrm>
              <a:off x="7581205" y="6484973"/>
              <a:ext cx="1464093" cy="304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9"/>
            <p:cNvCxnSpPr>
              <a:cxnSpLocks noChangeShapeType="1"/>
            </p:cNvCxnSpPr>
            <p:nvPr/>
          </p:nvCxnSpPr>
          <p:spPr bwMode="auto">
            <a:xfrm rot="10800000">
              <a:off x="518474" y="6628605"/>
              <a:ext cx="7023260" cy="0"/>
            </a:xfrm>
            <a:prstGeom prst="line">
              <a:avLst/>
            </a:prstGeom>
            <a:noFill/>
            <a:ln w="34925" cap="rnd" algn="ctr">
              <a:solidFill>
                <a:schemeClr val="tx1"/>
              </a:solidFill>
              <a:prstDash val="sysDot"/>
              <a:round/>
              <a:headEnd/>
              <a:tailEnd/>
            </a:ln>
            <a:extLst>
              <a:ext uri="{909E8E84-426E-40DD-AFC4-6F175D3DCCD1}">
                <a14:hiddenFill xmlns:a14="http://schemas.microsoft.com/office/drawing/2010/main">
                  <a:noFill/>
                </a14:hiddenFill>
              </a:ext>
            </a:extLst>
          </p:spPr>
        </p:cxnSp>
      </p:grpSp>
      <p:sp>
        <p:nvSpPr>
          <p:cNvPr id="7" name="Rectangle 7"/>
          <p:cNvSpPr>
            <a:spLocks noChangeArrowheads="1"/>
          </p:cNvSpPr>
          <p:nvPr/>
        </p:nvSpPr>
        <p:spPr bwMode="auto">
          <a:xfrm>
            <a:off x="1358900" y="6580188"/>
            <a:ext cx="640873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4" rIns="91428" bIns="45714"/>
          <a:lstStyle/>
          <a:p>
            <a:pPr algn="ctr"/>
            <a:r>
              <a:rPr lang="en-US" sz="600" b="0">
                <a:solidFill>
                  <a:srgbClr val="7F7F7F"/>
                </a:solidFill>
                <a:latin typeface="Tahoma" pitchFamily="34" charset="0"/>
              </a:rPr>
              <a:t>COPYRIGHT © 2011 ALCATEL-LUCENT.  ALL RIGHTS RESERVED.</a:t>
            </a:r>
            <a:endParaRPr lang="en-US" b="0"/>
          </a:p>
        </p:txBody>
      </p:sp>
      <p:sp>
        <p:nvSpPr>
          <p:cNvPr id="3" name="Subtitle 2"/>
          <p:cNvSpPr>
            <a:spLocks noGrp="1"/>
          </p:cNvSpPr>
          <p:nvPr>
            <p:ph type="subTitle" idx="1"/>
          </p:nvPr>
        </p:nvSpPr>
        <p:spPr>
          <a:xfrm>
            <a:off x="176735" y="1314450"/>
            <a:ext cx="8660877" cy="400110"/>
          </a:xfrm>
          <a:noFill/>
        </p:spPr>
        <p:txBody>
          <a:bodyPr lIns="0" tIns="45720" rIns="91440" bIns="45720" rtlCol="0">
            <a:spAutoFit/>
          </a:bodyPr>
          <a:lstStyle>
            <a:lvl1pPr marL="114300" indent="-1588" algn="l">
              <a:buNone/>
              <a:defRPr kumimoji="0" lang="en-US" sz="2000" b="0" i="0" u="none" strike="noStrike" kern="1200" cap="none" spc="0" normalizeH="0" baseline="0" noProof="0" dirty="0" err="1" smtClean="0">
                <a:ln>
                  <a:noFill/>
                </a:ln>
                <a:solidFill>
                  <a:schemeClr val="bg1">
                    <a:lumMod val="50000"/>
                  </a:schemeClr>
                </a:solidFill>
                <a:effectLst/>
                <a:uLnTx/>
                <a:uFillTx/>
                <a:latin typeface="Tahoma" pitchFamily="34"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ltLang="zh-CN" smtClean="0"/>
              <a:t>Click to edit Master subtitle style</a:t>
            </a:r>
            <a:endParaRPr lang="en-US" dirty="0"/>
          </a:p>
        </p:txBody>
      </p:sp>
      <p:sp>
        <p:nvSpPr>
          <p:cNvPr id="27" name="Title 26"/>
          <p:cNvSpPr>
            <a:spLocks noGrp="1"/>
          </p:cNvSpPr>
          <p:nvPr>
            <p:ph type="title"/>
          </p:nvPr>
        </p:nvSpPr>
        <p:spPr>
          <a:xfrm>
            <a:off x="191726" y="237744"/>
            <a:ext cx="8645887" cy="1143000"/>
          </a:xfrm>
        </p:spPr>
        <p:txBody>
          <a:bodyPr>
            <a:normAutofit/>
          </a:bodyPr>
          <a:lstStyle>
            <a:lvl1pPr>
              <a:lnSpc>
                <a:spcPct val="100000"/>
              </a:lnSpc>
              <a:defRPr sz="2600"/>
            </a:lvl1pPr>
          </a:lstStyle>
          <a:p>
            <a:r>
              <a:rPr lang="en-US" smtClean="0"/>
              <a:t>Click to edit Master title style</a:t>
            </a:r>
            <a:endParaRPr lang="en-US" dirty="0"/>
          </a:p>
        </p:txBody>
      </p:sp>
    </p:spTree>
    <p:extLst>
      <p:ext uri="{BB962C8B-B14F-4D97-AF65-F5344CB8AC3E}">
        <p14:creationId xmlns:p14="http://schemas.microsoft.com/office/powerpoint/2010/main" val="226264550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grpSp>
        <p:nvGrpSpPr>
          <p:cNvPr id="4" name="Group 14"/>
          <p:cNvGrpSpPr>
            <a:grpSpLocks/>
          </p:cNvGrpSpPr>
          <p:nvPr/>
        </p:nvGrpSpPr>
        <p:grpSpPr bwMode="auto">
          <a:xfrm>
            <a:off x="311150" y="6248400"/>
            <a:ext cx="8526463" cy="304800"/>
            <a:chOff x="518474" y="6484973"/>
            <a:chExt cx="8526824" cy="304046"/>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l="73026"/>
            <a:stretch>
              <a:fillRect/>
            </a:stretch>
          </p:blipFill>
          <p:spPr bwMode="auto">
            <a:xfrm>
              <a:off x="7581205" y="6484973"/>
              <a:ext cx="1464093" cy="304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16"/>
            <p:cNvCxnSpPr>
              <a:cxnSpLocks noChangeShapeType="1"/>
            </p:cNvCxnSpPr>
            <p:nvPr/>
          </p:nvCxnSpPr>
          <p:spPr bwMode="auto">
            <a:xfrm rot="10800000">
              <a:off x="518474" y="6628605"/>
              <a:ext cx="7023260" cy="0"/>
            </a:xfrm>
            <a:prstGeom prst="line">
              <a:avLst/>
            </a:prstGeom>
            <a:noFill/>
            <a:ln w="34925" cap="rnd" algn="ctr">
              <a:solidFill>
                <a:schemeClr val="tx1"/>
              </a:solidFill>
              <a:prstDash val="sysDot"/>
              <a:round/>
              <a:headEnd/>
              <a:tailEnd/>
            </a:ln>
            <a:extLst>
              <a:ext uri="{909E8E84-426E-40DD-AFC4-6F175D3DCCD1}">
                <a14:hiddenFill xmlns:a14="http://schemas.microsoft.com/office/drawing/2010/main">
                  <a:noFill/>
                </a14:hiddenFill>
              </a:ext>
            </a:extLst>
          </p:spPr>
        </p:cxnSp>
      </p:gr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00" y="6491288"/>
            <a:ext cx="1527175"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oter Placeholder 2"/>
          <p:cNvSpPr txBox="1">
            <a:spLocks/>
          </p:cNvSpPr>
          <p:nvPr/>
        </p:nvSpPr>
        <p:spPr>
          <a:xfrm>
            <a:off x="4329113" y="6354763"/>
            <a:ext cx="484187" cy="239712"/>
          </a:xfrm>
          <a:prstGeom prst="rect">
            <a:avLst/>
          </a:prstGeom>
        </p:spPr>
        <p:txBody>
          <a:bodyPr anchor="b"/>
          <a:lstStyle>
            <a:defPPr>
              <a:defRPr lang="en-GB"/>
            </a:defPPr>
            <a:lvl1pPr>
              <a:defRPr sz="800">
                <a:solidFill>
                  <a:schemeClr val="bg1">
                    <a:lumMod val="50000"/>
                  </a:schemeClr>
                </a:solidFill>
                <a:latin typeface="Tahoma" pitchFamily="34" charset="0"/>
              </a:defRPr>
            </a:lvl1pPr>
          </a:lstStyle>
          <a:p>
            <a:pPr algn="ctr" fontAlgn="auto">
              <a:spcAft>
                <a:spcPts val="0"/>
              </a:spcAft>
              <a:defRPr/>
            </a:pPr>
            <a:fld id="{E2EBA0C7-F2FD-467E-8711-0201E0D62ACA}" type="slidenum">
              <a:rPr lang="en-US" sz="600" b="0" smtClean="0">
                <a:solidFill>
                  <a:schemeClr val="tx1">
                    <a:lumMod val="50000"/>
                    <a:lumOff val="50000"/>
                  </a:schemeClr>
                </a:solidFill>
                <a:cs typeface="Arial" pitchFamily="34" charset="0"/>
              </a:rPr>
              <a:pPr algn="ctr" fontAlgn="auto">
                <a:spcAft>
                  <a:spcPts val="0"/>
                </a:spcAft>
                <a:defRPr/>
              </a:pPr>
              <a:t>‹#›</a:t>
            </a:fld>
            <a:endParaRPr lang="en-US" sz="600" b="0" dirty="0">
              <a:solidFill>
                <a:schemeClr val="tx1">
                  <a:lumMod val="50000"/>
                  <a:lumOff val="50000"/>
                </a:schemeClr>
              </a:solidFill>
              <a:cs typeface="Arial" pitchFamily="34" charset="0"/>
            </a:endParaRPr>
          </a:p>
        </p:txBody>
      </p:sp>
      <p:sp>
        <p:nvSpPr>
          <p:cNvPr id="10" name="Rectangle 7"/>
          <p:cNvSpPr>
            <a:spLocks noChangeArrowheads="1"/>
          </p:cNvSpPr>
          <p:nvPr/>
        </p:nvSpPr>
        <p:spPr bwMode="auto">
          <a:xfrm>
            <a:off x="1358900" y="6580188"/>
            <a:ext cx="640873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4" rIns="91428" bIns="45714"/>
          <a:lstStyle/>
          <a:p>
            <a:pPr algn="ctr"/>
            <a:r>
              <a:rPr lang="en-US" sz="600" b="0">
                <a:solidFill>
                  <a:srgbClr val="7F7F7F"/>
                </a:solidFill>
                <a:latin typeface="Tahoma" pitchFamily="34" charset="0"/>
              </a:rPr>
              <a:t>COPYRIGHT © 2011 ALCATEL-LUCENT.  ALL RIGHTS RESERVED.</a:t>
            </a:r>
            <a:endParaRPr lang="en-US" b="0"/>
          </a:p>
        </p:txBody>
      </p:sp>
      <p:sp>
        <p:nvSpPr>
          <p:cNvPr id="3" name="Content Placeholder 2"/>
          <p:cNvSpPr>
            <a:spLocks noGrp="1"/>
          </p:cNvSpPr>
          <p:nvPr>
            <p:ph idx="1"/>
          </p:nvPr>
        </p:nvSpPr>
        <p:spPr>
          <a:xfrm>
            <a:off x="223636" y="1495425"/>
            <a:ext cx="8613976" cy="4525963"/>
          </a:xfrm>
        </p:spPr>
        <p:txBody>
          <a:bodyPr rtlCol="0">
            <a:normAutofit/>
          </a:bodyPr>
          <a:lstStyle>
            <a:lvl1pPr marL="457200" indent="-457200" algn="l" defTabSz="914400" rtl="0" eaLnBrk="1" latinLnBrk="0" hangingPunct="1">
              <a:spcBef>
                <a:spcPts val="1200"/>
              </a:spcBef>
              <a:buClr>
                <a:schemeClr val="tx1">
                  <a:lumMod val="75000"/>
                  <a:lumOff val="25000"/>
                </a:schemeClr>
              </a:buClr>
              <a:buFont typeface="+mj-lt"/>
              <a:buAutoNum type="arabicPeriod"/>
              <a:defRPr lang="en-US" sz="2800" kern="1200" dirty="0" smtClean="0">
                <a:solidFill>
                  <a:schemeClr val="bg1">
                    <a:lumMod val="50000"/>
                  </a:schemeClr>
                </a:solidFill>
                <a:latin typeface="+mn-lt"/>
                <a:ea typeface="+mn-ea"/>
                <a:cs typeface="+mn-cs"/>
              </a:defRPr>
            </a:lvl1pPr>
            <a:lvl2pPr marL="457200" indent="0" algn="l" defTabSz="914400" rtl="0" eaLnBrk="1" latinLnBrk="0" hangingPunct="1">
              <a:spcBef>
                <a:spcPts val="300"/>
              </a:spcBef>
              <a:buClrTx/>
              <a:buFontTx/>
              <a:buNone/>
              <a:defRPr lang="en-US" sz="2000" kern="1200" dirty="0" smtClean="0">
                <a:solidFill>
                  <a:schemeClr val="bg1">
                    <a:lumMod val="50000"/>
                  </a:schemeClr>
                </a:solidFill>
                <a:latin typeface="+mn-lt"/>
                <a:ea typeface="+mn-ea"/>
                <a:cs typeface="+mn-cs"/>
              </a:defRPr>
            </a:lvl2pPr>
            <a:lvl3pPr marL="457200" indent="-457200" algn="l" defTabSz="914400" rtl="0" eaLnBrk="1" latinLnBrk="0" hangingPunct="1">
              <a:spcBef>
                <a:spcPts val="1200"/>
              </a:spcBef>
              <a:buFont typeface="+mj-lt"/>
              <a:buAutoNum type="arabicPeriod"/>
              <a:defRPr lang="en-US" sz="2800" kern="1200" dirty="0" smtClean="0">
                <a:solidFill>
                  <a:srgbClr val="000000"/>
                </a:solidFill>
                <a:latin typeface="+mn-lt"/>
                <a:ea typeface="+mn-ea"/>
                <a:cs typeface="+mn-cs"/>
              </a:defRPr>
            </a:lvl3pPr>
            <a:lvl4pPr marL="457200" indent="-457200" algn="l" defTabSz="914400" rtl="0" eaLnBrk="1" latinLnBrk="0" hangingPunct="1">
              <a:spcBef>
                <a:spcPts val="1200"/>
              </a:spcBef>
              <a:buFont typeface="+mj-lt"/>
              <a:buAutoNum type="arabicPeriod"/>
              <a:defRPr lang="en-US" sz="2800" kern="1200" dirty="0" smtClean="0">
                <a:solidFill>
                  <a:srgbClr val="000000"/>
                </a:solidFill>
                <a:latin typeface="+mn-lt"/>
                <a:ea typeface="+mn-ea"/>
                <a:cs typeface="+mn-cs"/>
              </a:defRPr>
            </a:lvl4pPr>
            <a:lvl5pPr marL="457200" indent="-457200" algn="l" defTabSz="914400" rtl="0" eaLnBrk="1" latinLnBrk="0" hangingPunct="1">
              <a:spcBef>
                <a:spcPts val="1200"/>
              </a:spcBef>
              <a:buFont typeface="+mj-lt"/>
              <a:buAutoNum type="arabicPeriod"/>
              <a:defRPr lang="en-US" sz="2800" kern="1200" dirty="0" smtClean="0">
                <a:solidFill>
                  <a:srgbClr val="000000"/>
                </a:solidFill>
                <a:latin typeface="+mn-lt"/>
                <a:ea typeface="+mn-ea"/>
                <a:cs typeface="+mn-cs"/>
              </a:defRPr>
            </a:lvl5pPr>
          </a:lstStyle>
          <a:p>
            <a:pPr lvl="0"/>
            <a:r>
              <a:rPr lang="en-US" altLang="zh-CN" smtClean="0"/>
              <a:t>Click to edit Master text styles</a:t>
            </a:r>
          </a:p>
          <a:p>
            <a:pPr lvl="1"/>
            <a:r>
              <a:rPr lang="en-US" altLang="zh-CN" smtClean="0"/>
              <a:t>Second level</a:t>
            </a:r>
          </a:p>
        </p:txBody>
      </p:sp>
      <p:sp>
        <p:nvSpPr>
          <p:cNvPr id="8" name="Title 7"/>
          <p:cNvSpPr>
            <a:spLocks noGrp="1"/>
          </p:cNvSpPr>
          <p:nvPr>
            <p:ph type="title"/>
          </p:nvPr>
        </p:nvSpPr>
        <p:spPr>
          <a:xfrm>
            <a:off x="192375" y="237744"/>
            <a:ext cx="8645237" cy="1143000"/>
          </a:xfrm>
        </p:spPr>
        <p:txBody>
          <a:bodyPr rtlCol="0">
            <a:normAutofit/>
          </a:bodyPr>
          <a:lstStyle>
            <a:lvl1pPr algn="l" defTabSz="914400" rtl="0" eaLnBrk="1" latinLnBrk="0" hangingPunct="1">
              <a:lnSpc>
                <a:spcPct val="100000"/>
              </a:lnSpc>
              <a:spcBef>
                <a:spcPct val="0"/>
              </a:spcBef>
              <a:buNone/>
              <a:defRPr kumimoji="0" lang="en-US" sz="2600" b="1" i="0" u="none" strike="noStrike" kern="1200" cap="none" spc="0" normalizeH="0" baseline="0" noProof="0" dirty="0">
                <a:ln>
                  <a:noFill/>
                </a:ln>
                <a:solidFill>
                  <a:schemeClr val="tx1">
                    <a:lumMod val="75000"/>
                    <a:lumOff val="25000"/>
                  </a:schemeClr>
                </a:solidFill>
                <a:effectLst/>
                <a:uLnTx/>
                <a:uFillTx/>
                <a:latin typeface="+mj-lt"/>
                <a:ea typeface="+mj-ea"/>
                <a:cs typeface="+mj-cs"/>
              </a:defRPr>
            </a:lvl1pPr>
          </a:lstStyle>
          <a:p>
            <a:r>
              <a:rPr lang="en-US" smtClean="0"/>
              <a:t>Click to edit Master title style</a:t>
            </a:r>
            <a:endParaRPr lang="en-US" dirty="0"/>
          </a:p>
        </p:txBody>
      </p:sp>
    </p:spTree>
    <p:extLst>
      <p:ext uri="{BB962C8B-B14F-4D97-AF65-F5344CB8AC3E}">
        <p14:creationId xmlns:p14="http://schemas.microsoft.com/office/powerpoint/2010/main" val="240048176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TWO COLUMNS">
    <p:spTree>
      <p:nvGrpSpPr>
        <p:cNvPr id="1" name=""/>
        <p:cNvGrpSpPr/>
        <p:nvPr/>
      </p:nvGrpSpPr>
      <p:grpSpPr>
        <a:xfrm>
          <a:off x="0" y="0"/>
          <a:ext cx="0" cy="0"/>
          <a:chOff x="0" y="0"/>
          <a:chExt cx="0" cy="0"/>
        </a:xfrm>
      </p:grpSpPr>
      <p:grpSp>
        <p:nvGrpSpPr>
          <p:cNvPr id="5" name="Group 34"/>
          <p:cNvGrpSpPr>
            <a:grpSpLocks/>
          </p:cNvGrpSpPr>
          <p:nvPr/>
        </p:nvGrpSpPr>
        <p:grpSpPr bwMode="auto">
          <a:xfrm>
            <a:off x="311150" y="6248400"/>
            <a:ext cx="8526463" cy="304800"/>
            <a:chOff x="518474" y="6484973"/>
            <a:chExt cx="8526824" cy="304046"/>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l="73026"/>
            <a:stretch>
              <a:fillRect/>
            </a:stretch>
          </p:blipFill>
          <p:spPr bwMode="auto">
            <a:xfrm>
              <a:off x="7581205" y="6484973"/>
              <a:ext cx="1464093" cy="304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36"/>
            <p:cNvCxnSpPr>
              <a:cxnSpLocks noChangeShapeType="1"/>
            </p:cNvCxnSpPr>
            <p:nvPr/>
          </p:nvCxnSpPr>
          <p:spPr bwMode="auto">
            <a:xfrm rot="10800000">
              <a:off x="518474" y="6628605"/>
              <a:ext cx="7023260" cy="0"/>
            </a:xfrm>
            <a:prstGeom prst="line">
              <a:avLst/>
            </a:prstGeom>
            <a:noFill/>
            <a:ln w="34925" cap="rnd" algn="ctr">
              <a:solidFill>
                <a:schemeClr val="tx1"/>
              </a:solidFill>
              <a:prstDash val="sysDot"/>
              <a:round/>
              <a:headEnd/>
              <a:tailEnd/>
            </a:ln>
            <a:extLst>
              <a:ext uri="{909E8E84-426E-40DD-AFC4-6F175D3DCCD1}">
                <a14:hiddenFill xmlns:a14="http://schemas.microsoft.com/office/drawing/2010/main">
                  <a:noFill/>
                </a14:hiddenFill>
              </a:ext>
            </a:extLst>
          </p:spPr>
        </p:cxnSp>
      </p:gr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00" y="6491288"/>
            <a:ext cx="1527175"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Footer Placeholder 2"/>
          <p:cNvSpPr txBox="1">
            <a:spLocks/>
          </p:cNvSpPr>
          <p:nvPr/>
        </p:nvSpPr>
        <p:spPr>
          <a:xfrm>
            <a:off x="4329113" y="6354763"/>
            <a:ext cx="484187" cy="239712"/>
          </a:xfrm>
          <a:prstGeom prst="rect">
            <a:avLst/>
          </a:prstGeom>
        </p:spPr>
        <p:txBody>
          <a:bodyPr anchor="b"/>
          <a:lstStyle>
            <a:defPPr>
              <a:defRPr lang="en-GB"/>
            </a:defPPr>
            <a:lvl1pPr>
              <a:defRPr sz="800">
                <a:solidFill>
                  <a:schemeClr val="bg1">
                    <a:lumMod val="50000"/>
                  </a:schemeClr>
                </a:solidFill>
                <a:latin typeface="Tahoma" pitchFamily="34" charset="0"/>
              </a:defRPr>
            </a:lvl1pPr>
          </a:lstStyle>
          <a:p>
            <a:pPr algn="ctr" fontAlgn="auto">
              <a:spcAft>
                <a:spcPts val="0"/>
              </a:spcAft>
              <a:defRPr/>
            </a:pPr>
            <a:fld id="{9BA2AA7C-A1E8-46B7-8D31-F31F284F0DB0}" type="slidenum">
              <a:rPr lang="en-US" sz="600" b="0" smtClean="0">
                <a:solidFill>
                  <a:schemeClr val="tx1">
                    <a:lumMod val="50000"/>
                    <a:lumOff val="50000"/>
                  </a:schemeClr>
                </a:solidFill>
                <a:cs typeface="Arial" pitchFamily="34" charset="0"/>
              </a:rPr>
              <a:pPr algn="ctr" fontAlgn="auto">
                <a:spcAft>
                  <a:spcPts val="0"/>
                </a:spcAft>
                <a:defRPr/>
              </a:pPr>
              <a:t>‹#›</a:t>
            </a:fld>
            <a:endParaRPr lang="en-US" sz="600" b="0" dirty="0">
              <a:solidFill>
                <a:schemeClr val="tx1">
                  <a:lumMod val="50000"/>
                  <a:lumOff val="50000"/>
                </a:schemeClr>
              </a:solidFill>
              <a:cs typeface="Arial" pitchFamily="34" charset="0"/>
            </a:endParaRPr>
          </a:p>
        </p:txBody>
      </p:sp>
      <p:sp>
        <p:nvSpPr>
          <p:cNvPr id="11" name="Rectangle 7"/>
          <p:cNvSpPr>
            <a:spLocks noChangeArrowheads="1"/>
          </p:cNvSpPr>
          <p:nvPr/>
        </p:nvSpPr>
        <p:spPr bwMode="auto">
          <a:xfrm>
            <a:off x="1358900" y="6580188"/>
            <a:ext cx="640873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4" rIns="91428" bIns="45714"/>
          <a:lstStyle/>
          <a:p>
            <a:pPr algn="ctr"/>
            <a:r>
              <a:rPr lang="en-US" sz="600" b="0">
                <a:solidFill>
                  <a:srgbClr val="7F7F7F"/>
                </a:solidFill>
                <a:latin typeface="Tahoma" pitchFamily="34" charset="0"/>
              </a:rPr>
              <a:t>COPYRIGHT © 2011 ALCATEL-LUCENT.  ALL RIGHTS RESERVED.</a:t>
            </a:r>
            <a:endParaRPr lang="en-US" b="0"/>
          </a:p>
        </p:txBody>
      </p:sp>
      <p:sp>
        <p:nvSpPr>
          <p:cNvPr id="3" name="Content Placeholder 2"/>
          <p:cNvSpPr>
            <a:spLocks noGrp="1"/>
          </p:cNvSpPr>
          <p:nvPr>
            <p:ph sz="half" idx="1"/>
          </p:nvPr>
        </p:nvSpPr>
        <p:spPr>
          <a:xfrm>
            <a:off x="250960" y="1446213"/>
            <a:ext cx="4038600" cy="4525963"/>
          </a:xfrm>
        </p:spPr>
        <p:txBody>
          <a:bodyPr rtlCol="0">
            <a:normAutofit/>
          </a:bodyPr>
          <a:lstStyle>
            <a:lvl1pPr marR="0" algn="l" defTabSz="914400" rtl="0" eaLnBrk="1" fontAlgn="auto" latinLnBrk="0" hangingPunct="1">
              <a:lnSpc>
                <a:spcPct val="100000"/>
              </a:lnSpc>
              <a:spcBef>
                <a:spcPct val="20000"/>
              </a:spcBef>
              <a:spcAft>
                <a:spcPts val="0"/>
              </a:spcAft>
              <a:buSzTx/>
              <a:buFont typeface="Arial" pitchFamily="34" charset="0"/>
              <a:buChar char="•"/>
              <a:tabLst/>
              <a:defRPr kumimoji="0" lang="en-US" sz="2000" b="0" i="0" u="none" strike="noStrike" kern="1200" cap="none" spc="0" normalizeH="0" baseline="0" noProof="0" dirty="0" smtClean="0">
                <a:ln>
                  <a:noFill/>
                </a:ln>
                <a:solidFill>
                  <a:schemeClr val="tx1">
                    <a:lumMod val="75000"/>
                    <a:lumOff val="25000"/>
                  </a:schemeClr>
                </a:solidFill>
                <a:effectLst/>
                <a:uLnTx/>
                <a:uFillTx/>
                <a:latin typeface="+mn-lt"/>
                <a:ea typeface="+mn-ea"/>
                <a:cs typeface="+mn-cs"/>
              </a:defRPr>
            </a:lvl1pPr>
            <a:lvl2pPr marR="0" algn="l" defTabSz="914400" rtl="0" eaLnBrk="1" fontAlgn="auto" latinLnBrk="0" hangingPunct="1">
              <a:lnSpc>
                <a:spcPct val="100000"/>
              </a:lnSpc>
              <a:spcBef>
                <a:spcPct val="20000"/>
              </a:spcBef>
              <a:spcAft>
                <a:spcPts val="600"/>
              </a:spcAft>
              <a:buClr>
                <a:srgbClr val="6639B7"/>
              </a:buClr>
              <a:buSzTx/>
              <a:buFont typeface="Tahoma" pitchFamily="34" charset="0"/>
              <a:buChar char="­"/>
              <a:tabLst/>
              <a:defRPr kumimoji="0" lang="en-US" sz="1800" b="0" i="0" u="none" strike="noStrike" kern="1200" cap="none" spc="0" normalizeH="0" baseline="0" noProof="0" dirty="0" smtClean="0">
                <a:ln>
                  <a:noFill/>
                </a:ln>
                <a:solidFill>
                  <a:schemeClr val="tx1">
                    <a:lumMod val="75000"/>
                    <a:lumOff val="25000"/>
                  </a:schemeClr>
                </a:solidFill>
                <a:effectLst/>
                <a:uLnTx/>
                <a:uFillTx/>
                <a:latin typeface="+mn-lt"/>
                <a:ea typeface="+mn-ea"/>
                <a:cs typeface="+mn-cs"/>
              </a:defRPr>
            </a:lvl2pPr>
            <a:lvl3pPr marR="0" algn="l" defTabSz="914400" rtl="0" eaLnBrk="1" fontAlgn="auto" latinLnBrk="0" hangingPunct="1">
              <a:lnSpc>
                <a:spcPct val="100000"/>
              </a:lnSpc>
              <a:spcBef>
                <a:spcPct val="20000"/>
              </a:spcBef>
              <a:spcAft>
                <a:spcPts val="600"/>
              </a:spcAft>
              <a:buClr>
                <a:srgbClr val="6639B7"/>
              </a:buClr>
              <a:buSzTx/>
              <a:buFont typeface="Tahoma" pitchFamily="34" charset="0"/>
              <a:buChar char="­"/>
              <a:tabLst/>
              <a:defRPr kumimoji="0" lang="en-US" sz="1600" b="0" i="0" u="none" strike="noStrike" kern="1200" cap="none" spc="0" normalizeH="0" baseline="0" noProof="0" dirty="0" smtClean="0">
                <a:ln>
                  <a:noFill/>
                </a:ln>
                <a:solidFill>
                  <a:schemeClr val="tx1">
                    <a:lumMod val="75000"/>
                    <a:lumOff val="25000"/>
                  </a:schemeClr>
                </a:solidFill>
                <a:effectLst/>
                <a:uLnTx/>
                <a:uFillTx/>
                <a:latin typeface="+mn-lt"/>
                <a:ea typeface="+mn-ea"/>
                <a:cs typeface="+mn-cs"/>
              </a:defRPr>
            </a:lvl3pPr>
            <a:lvl4pPr marR="0" algn="l" defTabSz="914400" rtl="0" eaLnBrk="1" fontAlgn="auto" latinLnBrk="0" hangingPunct="1">
              <a:lnSpc>
                <a:spcPct val="100000"/>
              </a:lnSpc>
              <a:spcBef>
                <a:spcPct val="20000"/>
              </a:spcBef>
              <a:spcAft>
                <a:spcPts val="600"/>
              </a:spcAft>
              <a:buClr>
                <a:srgbClr val="6639B7"/>
              </a:buClr>
              <a:buSzTx/>
              <a:buFont typeface="Tahoma" pitchFamily="34" charset="0"/>
              <a:buChar char="­"/>
              <a:tabLst/>
              <a:defRPr kumimoji="0" lang="en-US" sz="1400" b="0" i="0" u="none" strike="noStrike" kern="1200" cap="none" spc="0" normalizeH="0" baseline="0" noProof="0" dirty="0" smtClean="0">
                <a:ln>
                  <a:noFill/>
                </a:ln>
                <a:solidFill>
                  <a:schemeClr val="tx1">
                    <a:lumMod val="75000"/>
                    <a:lumOff val="25000"/>
                  </a:schemeClr>
                </a:solidFill>
                <a:effectLst/>
                <a:uLnTx/>
                <a:uFillTx/>
                <a:latin typeface="+mn-lt"/>
                <a:ea typeface="+mn-ea"/>
                <a:cs typeface="+mn-cs"/>
              </a:defRPr>
            </a:lvl4pPr>
            <a:lvl5pPr marR="0" algn="l" defTabSz="914400" rtl="0" eaLnBrk="1" fontAlgn="auto" latinLnBrk="0" hangingPunct="1">
              <a:lnSpc>
                <a:spcPct val="100000"/>
              </a:lnSpc>
              <a:spcBef>
                <a:spcPct val="20000"/>
              </a:spcBef>
              <a:spcAft>
                <a:spcPts val="600"/>
              </a:spcAft>
              <a:buClr>
                <a:srgbClr val="6639B7"/>
              </a:buClr>
              <a:buSzTx/>
              <a:buFont typeface="Tahoma" pitchFamily="34" charset="0"/>
              <a:buChar char="­"/>
              <a:tabLst/>
              <a:defRPr kumimoji="0" lang="en-US" sz="1200" b="0" i="0" u="none" strike="noStrike" kern="1200" cap="none" spc="0" normalizeH="0" baseline="0" noProof="0" dirty="0" smtClean="0">
                <a:ln>
                  <a:noFill/>
                </a:ln>
                <a:solidFill>
                  <a:schemeClr val="tx1">
                    <a:lumMod val="75000"/>
                    <a:lumOff val="25000"/>
                  </a:schemeClr>
                </a:solidFill>
                <a:effectLst/>
                <a:uLnTx/>
                <a:uFillTx/>
                <a:latin typeface="+mn-lt"/>
                <a:ea typeface="+mn-ea"/>
                <a:cs typeface="+mn-cs"/>
              </a:defRPr>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smtClean="0"/>
          </a:p>
        </p:txBody>
      </p:sp>
      <p:sp>
        <p:nvSpPr>
          <p:cNvPr id="4" name="Content Placeholder 3"/>
          <p:cNvSpPr>
            <a:spLocks noGrp="1"/>
          </p:cNvSpPr>
          <p:nvPr>
            <p:ph sz="half" idx="2"/>
          </p:nvPr>
        </p:nvSpPr>
        <p:spPr>
          <a:xfrm>
            <a:off x="4648200" y="1446213"/>
            <a:ext cx="4038600" cy="4525963"/>
          </a:xfrm>
        </p:spPr>
        <p:txBody>
          <a:bodyPr rtlCol="0">
            <a:normAutofit/>
          </a:bodyPr>
          <a:lstStyle>
            <a:lvl1pPr algn="l" defTabSz="914400" rtl="0" eaLnBrk="1" latinLnBrk="0" hangingPunct="1">
              <a:spcBef>
                <a:spcPct val="20000"/>
              </a:spcBef>
              <a:buFont typeface="Arial" pitchFamily="34" charset="0"/>
              <a:buChar char="•"/>
              <a:defRPr lang="en-US" sz="2000" kern="1200" smtClean="0">
                <a:solidFill>
                  <a:schemeClr val="tx1">
                    <a:lumMod val="75000"/>
                    <a:lumOff val="25000"/>
                  </a:schemeClr>
                </a:solidFill>
                <a:latin typeface="+mn-lt"/>
                <a:ea typeface="+mn-ea"/>
                <a:cs typeface="+mn-cs"/>
              </a:defRPr>
            </a:lvl1pPr>
            <a:lvl2pPr algn="l" defTabSz="914400" rtl="0" eaLnBrk="1" latinLnBrk="0" hangingPunct="1">
              <a:spcBef>
                <a:spcPct val="20000"/>
              </a:spcBef>
              <a:buFont typeface="Tahoma" pitchFamily="34" charset="0"/>
              <a:buChar char="­"/>
              <a:defRPr kumimoji="0" lang="en-US" sz="1800" b="0" i="0" u="none" strike="noStrike" kern="1200" cap="none" spc="0" normalizeH="0" baseline="0" noProof="0" dirty="0" smtClean="0">
                <a:ln>
                  <a:noFill/>
                </a:ln>
                <a:solidFill>
                  <a:schemeClr val="tx1">
                    <a:lumMod val="75000"/>
                    <a:lumOff val="25000"/>
                  </a:schemeClr>
                </a:solidFill>
                <a:effectLst/>
                <a:uLnTx/>
                <a:uFillTx/>
                <a:latin typeface="+mn-lt"/>
                <a:ea typeface="+mn-ea"/>
                <a:cs typeface="+mn-cs"/>
              </a:defRPr>
            </a:lvl2pPr>
            <a:lvl3pPr algn="l" defTabSz="914400" rtl="0" eaLnBrk="1" latinLnBrk="0" hangingPunct="1">
              <a:spcBef>
                <a:spcPct val="20000"/>
              </a:spcBef>
              <a:buFont typeface="Tahoma" pitchFamily="34" charset="0"/>
              <a:buChar char="­"/>
              <a:defRPr kumimoji="0" lang="en-US" sz="1600" b="0" i="0" u="none" strike="noStrike" kern="1200" cap="none" spc="0" normalizeH="0" baseline="0" noProof="0" dirty="0" smtClean="0">
                <a:ln>
                  <a:noFill/>
                </a:ln>
                <a:solidFill>
                  <a:schemeClr val="tx1">
                    <a:lumMod val="75000"/>
                    <a:lumOff val="25000"/>
                  </a:schemeClr>
                </a:solidFill>
                <a:effectLst/>
                <a:uLnTx/>
                <a:uFillTx/>
                <a:latin typeface="+mn-lt"/>
                <a:ea typeface="+mn-ea"/>
                <a:cs typeface="+mn-cs"/>
              </a:defRPr>
            </a:lvl3pPr>
            <a:lvl4pPr algn="l" defTabSz="914400" rtl="0" eaLnBrk="1" latinLnBrk="0" hangingPunct="1">
              <a:spcBef>
                <a:spcPct val="20000"/>
              </a:spcBef>
              <a:buFont typeface="Tahoma" pitchFamily="34" charset="0"/>
              <a:buChar char="­"/>
              <a:defRPr kumimoji="0" lang="en-US" sz="1400" b="0" i="0" u="none" strike="noStrike" kern="1200" cap="none" spc="0" normalizeH="0" baseline="0" noProof="0" dirty="0" smtClean="0">
                <a:ln>
                  <a:noFill/>
                </a:ln>
                <a:solidFill>
                  <a:schemeClr val="tx1">
                    <a:lumMod val="75000"/>
                    <a:lumOff val="25000"/>
                  </a:schemeClr>
                </a:solidFill>
                <a:effectLst/>
                <a:uLnTx/>
                <a:uFillTx/>
                <a:latin typeface="+mn-lt"/>
                <a:ea typeface="+mn-ea"/>
                <a:cs typeface="+mn-cs"/>
              </a:defRPr>
            </a:lvl4pPr>
            <a:lvl5pPr algn="l" defTabSz="914400" rtl="0" eaLnBrk="1" latinLnBrk="0" hangingPunct="1">
              <a:spcBef>
                <a:spcPct val="20000"/>
              </a:spcBef>
              <a:buFont typeface="Tahoma" pitchFamily="34" charset="0"/>
              <a:buChar char="­"/>
              <a:defRPr kumimoji="0" lang="en-US" sz="1400" b="0" i="0" u="none" strike="noStrike" kern="1200" cap="none" spc="0" normalizeH="0" baseline="0" noProof="0" dirty="0">
                <a:ln>
                  <a:noFill/>
                </a:ln>
                <a:solidFill>
                  <a:schemeClr val="tx1">
                    <a:lumMod val="75000"/>
                    <a:lumOff val="25000"/>
                  </a:schemeClr>
                </a:solidFill>
                <a:effectLst/>
                <a:uLnTx/>
                <a:uFillTx/>
                <a:latin typeface="+mn-lt"/>
                <a:ea typeface="+mn-ea"/>
                <a:cs typeface="+mn-cs"/>
              </a:defRPr>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smtClean="0"/>
          </a:p>
        </p:txBody>
      </p:sp>
      <p:sp>
        <p:nvSpPr>
          <p:cNvPr id="8" name="Title 7"/>
          <p:cNvSpPr>
            <a:spLocks noGrp="1"/>
          </p:cNvSpPr>
          <p:nvPr>
            <p:ph type="title"/>
          </p:nvPr>
        </p:nvSpPr>
        <p:spPr>
          <a:xfrm>
            <a:off x="192375" y="241450"/>
            <a:ext cx="8645237" cy="1143000"/>
          </a:xfrm>
        </p:spPr>
        <p:txBody>
          <a:bodyPr rtlCol="0">
            <a:normAutofit/>
          </a:bodyPr>
          <a:lstStyle>
            <a:lvl1pPr algn="l" defTabSz="914400" rtl="0" eaLnBrk="1" latinLnBrk="0" hangingPunct="1">
              <a:lnSpc>
                <a:spcPct val="100000"/>
              </a:lnSpc>
              <a:spcBef>
                <a:spcPct val="0"/>
              </a:spcBef>
              <a:buNone/>
              <a:defRPr kumimoji="0" lang="en-US" sz="2600" b="1" i="0" u="none" strike="noStrike" kern="1200" cap="none" spc="0" normalizeH="0" baseline="0" noProof="0" dirty="0">
                <a:ln>
                  <a:noFill/>
                </a:ln>
                <a:solidFill>
                  <a:schemeClr val="tx1">
                    <a:lumMod val="75000"/>
                    <a:lumOff val="25000"/>
                  </a:schemeClr>
                </a:solidFill>
                <a:effectLst/>
                <a:uLnTx/>
                <a:uFillTx/>
                <a:latin typeface="+mj-lt"/>
                <a:ea typeface="+mj-ea"/>
                <a:cs typeface="+mj-cs"/>
              </a:defRPr>
            </a:lvl1pPr>
          </a:lstStyle>
          <a:p>
            <a:r>
              <a:rPr lang="en-US" smtClean="0"/>
              <a:t>Click to edit Master title style</a:t>
            </a:r>
            <a:endParaRPr lang="en-US" dirty="0"/>
          </a:p>
        </p:txBody>
      </p:sp>
    </p:spTree>
    <p:extLst>
      <p:ext uri="{BB962C8B-B14F-4D97-AF65-F5344CB8AC3E}">
        <p14:creationId xmlns:p14="http://schemas.microsoft.com/office/powerpoint/2010/main" val="34262969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pSp>
        <p:nvGrpSpPr>
          <p:cNvPr id="3" name="Group 36"/>
          <p:cNvGrpSpPr>
            <a:grpSpLocks/>
          </p:cNvGrpSpPr>
          <p:nvPr/>
        </p:nvGrpSpPr>
        <p:grpSpPr bwMode="auto">
          <a:xfrm>
            <a:off x="311150" y="6248400"/>
            <a:ext cx="8526463" cy="304800"/>
            <a:chOff x="518474" y="6484973"/>
            <a:chExt cx="8526824" cy="304046"/>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l="73026"/>
            <a:stretch>
              <a:fillRect/>
            </a:stretch>
          </p:blipFill>
          <p:spPr bwMode="auto">
            <a:xfrm>
              <a:off x="7581205" y="6484973"/>
              <a:ext cx="1464093" cy="304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38"/>
            <p:cNvCxnSpPr>
              <a:cxnSpLocks noChangeShapeType="1"/>
            </p:cNvCxnSpPr>
            <p:nvPr/>
          </p:nvCxnSpPr>
          <p:spPr bwMode="auto">
            <a:xfrm rot="10800000">
              <a:off x="518474" y="6628605"/>
              <a:ext cx="7023260" cy="0"/>
            </a:xfrm>
            <a:prstGeom prst="line">
              <a:avLst/>
            </a:prstGeom>
            <a:noFill/>
            <a:ln w="34925" cap="rnd" algn="ctr">
              <a:solidFill>
                <a:schemeClr val="tx1"/>
              </a:solidFill>
              <a:prstDash val="sysDot"/>
              <a:round/>
              <a:headEnd/>
              <a:tailEnd/>
            </a:ln>
            <a:extLst>
              <a:ext uri="{909E8E84-426E-40DD-AFC4-6F175D3DCCD1}">
                <a14:hiddenFill xmlns:a14="http://schemas.microsoft.com/office/drawing/2010/main">
                  <a:noFill/>
                </a14:hiddenFill>
              </a:ext>
            </a:extLst>
          </p:spPr>
        </p:cxnSp>
      </p:gr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00" y="6491288"/>
            <a:ext cx="1527175"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2"/>
          <p:cNvSpPr txBox="1">
            <a:spLocks/>
          </p:cNvSpPr>
          <p:nvPr/>
        </p:nvSpPr>
        <p:spPr>
          <a:xfrm>
            <a:off x="4329113" y="6354763"/>
            <a:ext cx="484187" cy="239712"/>
          </a:xfrm>
          <a:prstGeom prst="rect">
            <a:avLst/>
          </a:prstGeom>
        </p:spPr>
        <p:txBody>
          <a:bodyPr anchor="b"/>
          <a:lstStyle>
            <a:defPPr>
              <a:defRPr lang="en-GB"/>
            </a:defPPr>
            <a:lvl1pPr>
              <a:defRPr sz="800">
                <a:solidFill>
                  <a:schemeClr val="bg1">
                    <a:lumMod val="50000"/>
                  </a:schemeClr>
                </a:solidFill>
                <a:latin typeface="Tahoma" pitchFamily="34" charset="0"/>
              </a:defRPr>
            </a:lvl1pPr>
          </a:lstStyle>
          <a:p>
            <a:pPr algn="ctr" fontAlgn="auto">
              <a:spcAft>
                <a:spcPts val="0"/>
              </a:spcAft>
              <a:defRPr/>
            </a:pPr>
            <a:fld id="{5C1DD411-DB15-4A91-A520-FF56B37224CD}" type="slidenum">
              <a:rPr lang="en-US" sz="600" b="0" smtClean="0">
                <a:solidFill>
                  <a:schemeClr val="tx1">
                    <a:lumMod val="50000"/>
                    <a:lumOff val="50000"/>
                  </a:schemeClr>
                </a:solidFill>
                <a:cs typeface="Arial" pitchFamily="34" charset="0"/>
              </a:rPr>
              <a:pPr algn="ctr" fontAlgn="auto">
                <a:spcAft>
                  <a:spcPts val="0"/>
                </a:spcAft>
                <a:defRPr/>
              </a:pPr>
              <a:t>‹#›</a:t>
            </a:fld>
            <a:endParaRPr lang="en-US" sz="600" b="0" dirty="0">
              <a:solidFill>
                <a:schemeClr val="tx1">
                  <a:lumMod val="50000"/>
                  <a:lumOff val="50000"/>
                </a:schemeClr>
              </a:solidFill>
              <a:cs typeface="Arial" pitchFamily="34" charset="0"/>
            </a:endParaRPr>
          </a:p>
        </p:txBody>
      </p:sp>
      <p:sp>
        <p:nvSpPr>
          <p:cNvPr id="9" name="Rectangle 7"/>
          <p:cNvSpPr>
            <a:spLocks noChangeArrowheads="1"/>
          </p:cNvSpPr>
          <p:nvPr/>
        </p:nvSpPr>
        <p:spPr bwMode="auto">
          <a:xfrm>
            <a:off x="1358900" y="6580188"/>
            <a:ext cx="640873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4" rIns="91428" bIns="45714"/>
          <a:lstStyle/>
          <a:p>
            <a:pPr algn="ctr"/>
            <a:r>
              <a:rPr lang="en-US" sz="600" b="0">
                <a:solidFill>
                  <a:srgbClr val="7F7F7F"/>
                </a:solidFill>
                <a:latin typeface="Tahoma" pitchFamily="34" charset="0"/>
              </a:rPr>
              <a:t>COPYRIGHT © 2011 ALCATEL-LUCENT.  ALL RIGHTS RESERVED.</a:t>
            </a:r>
            <a:endParaRPr lang="en-US" b="0"/>
          </a:p>
        </p:txBody>
      </p:sp>
      <p:sp>
        <p:nvSpPr>
          <p:cNvPr id="6" name="Title 5"/>
          <p:cNvSpPr>
            <a:spLocks noGrp="1"/>
          </p:cNvSpPr>
          <p:nvPr>
            <p:ph type="title"/>
          </p:nvPr>
        </p:nvSpPr>
        <p:spPr>
          <a:xfrm>
            <a:off x="192375" y="241450"/>
            <a:ext cx="8645237" cy="1143000"/>
          </a:xfrm>
        </p:spPr>
        <p:txBody>
          <a:bodyPr rtlCol="0">
            <a:normAutofit/>
          </a:bodyPr>
          <a:lstStyle>
            <a:lvl1pPr algn="l" defTabSz="914400" rtl="0" eaLnBrk="1" latinLnBrk="0" hangingPunct="1">
              <a:lnSpc>
                <a:spcPct val="100000"/>
              </a:lnSpc>
              <a:spcBef>
                <a:spcPct val="0"/>
              </a:spcBef>
              <a:buNone/>
              <a:defRPr kumimoji="0" lang="en-US" sz="2600" b="1" i="0" u="none" strike="noStrike" kern="1200" cap="none" spc="0" normalizeH="0" baseline="0" noProof="0" dirty="0">
                <a:ln>
                  <a:noFill/>
                </a:ln>
                <a:solidFill>
                  <a:schemeClr val="tx1">
                    <a:lumMod val="75000"/>
                    <a:lumOff val="25000"/>
                  </a:schemeClr>
                </a:solidFill>
                <a:effectLst/>
                <a:uLnTx/>
                <a:uFillTx/>
                <a:latin typeface="+mj-lt"/>
                <a:ea typeface="+mj-ea"/>
                <a:cs typeface="+mj-cs"/>
              </a:defRPr>
            </a:lvl1pPr>
          </a:lstStyle>
          <a:p>
            <a:r>
              <a:rPr lang="en-US" smtClean="0"/>
              <a:t>Click to edit Master title style</a:t>
            </a:r>
            <a:endParaRPr lang="en-US" dirty="0"/>
          </a:p>
        </p:txBody>
      </p:sp>
    </p:spTree>
    <p:extLst>
      <p:ext uri="{BB962C8B-B14F-4D97-AF65-F5344CB8AC3E}">
        <p14:creationId xmlns:p14="http://schemas.microsoft.com/office/powerpoint/2010/main" val="306685985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91108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LOGO SLIDE">
    <p:spTree>
      <p:nvGrpSpPr>
        <p:cNvPr id="1" name=""/>
        <p:cNvGrpSpPr/>
        <p:nvPr/>
      </p:nvGrpSpPr>
      <p:grpSpPr>
        <a:xfrm>
          <a:off x="0" y="0"/>
          <a:ext cx="0" cy="0"/>
          <a:chOff x="0" y="0"/>
          <a:chExt cx="0" cy="0"/>
        </a:xfrm>
      </p:grpSpPr>
      <p:grpSp>
        <p:nvGrpSpPr>
          <p:cNvPr id="2" name="Group 2"/>
          <p:cNvGrpSpPr>
            <a:grpSpLocks/>
          </p:cNvGrpSpPr>
          <p:nvPr/>
        </p:nvGrpSpPr>
        <p:grpSpPr bwMode="auto">
          <a:xfrm>
            <a:off x="311150" y="6248400"/>
            <a:ext cx="8526463" cy="304800"/>
            <a:chOff x="518474" y="6484973"/>
            <a:chExt cx="8526824" cy="304046"/>
          </a:xfrm>
        </p:grpSpPr>
        <p:pic>
          <p:nvPicPr>
            <p:cNvPr id="3" name="Picture 4"/>
            <p:cNvPicPr>
              <a:picLocks noChangeAspect="1" noChangeArrowheads="1"/>
            </p:cNvPicPr>
            <p:nvPr/>
          </p:nvPicPr>
          <p:blipFill>
            <a:blip r:embed="rId2">
              <a:extLst>
                <a:ext uri="{28A0092B-C50C-407E-A947-70E740481C1C}">
                  <a14:useLocalDpi xmlns:a14="http://schemas.microsoft.com/office/drawing/2010/main" val="0"/>
                </a:ext>
              </a:extLst>
            </a:blip>
            <a:srcRect l="73026"/>
            <a:stretch>
              <a:fillRect/>
            </a:stretch>
          </p:blipFill>
          <p:spPr bwMode="auto">
            <a:xfrm>
              <a:off x="7581205" y="6484973"/>
              <a:ext cx="1464093" cy="304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4"/>
            <p:cNvCxnSpPr>
              <a:cxnSpLocks noChangeShapeType="1"/>
            </p:cNvCxnSpPr>
            <p:nvPr/>
          </p:nvCxnSpPr>
          <p:spPr bwMode="auto">
            <a:xfrm rot="10800000">
              <a:off x="518474" y="6628605"/>
              <a:ext cx="7023260" cy="0"/>
            </a:xfrm>
            <a:prstGeom prst="line">
              <a:avLst/>
            </a:prstGeom>
            <a:noFill/>
            <a:ln w="34925" cap="rnd" algn="ctr">
              <a:solidFill>
                <a:schemeClr val="tx1"/>
              </a:solidFill>
              <a:prstDash val="sysDot"/>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0757785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SEGUE">
    <p:spTree>
      <p:nvGrpSpPr>
        <p:cNvPr id="1" name=""/>
        <p:cNvGrpSpPr/>
        <p:nvPr/>
      </p:nvGrpSpPr>
      <p:grpSpPr>
        <a:xfrm>
          <a:off x="0" y="0"/>
          <a:ext cx="0" cy="0"/>
          <a:chOff x="0" y="0"/>
          <a:chExt cx="0" cy="0"/>
        </a:xfrm>
      </p:grpSpPr>
      <p:grpSp>
        <p:nvGrpSpPr>
          <p:cNvPr id="4" name="Group 7"/>
          <p:cNvGrpSpPr>
            <a:grpSpLocks/>
          </p:cNvGrpSpPr>
          <p:nvPr/>
        </p:nvGrpSpPr>
        <p:grpSpPr bwMode="auto">
          <a:xfrm>
            <a:off x="311150" y="6248400"/>
            <a:ext cx="8526463" cy="304800"/>
            <a:chOff x="518474" y="6484973"/>
            <a:chExt cx="8526824" cy="304046"/>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l="73026"/>
            <a:stretch>
              <a:fillRect/>
            </a:stretch>
          </p:blipFill>
          <p:spPr bwMode="auto">
            <a:xfrm>
              <a:off x="7581205" y="6484973"/>
              <a:ext cx="1464093" cy="304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p:cNvCxnSpPr>
              <a:cxnSpLocks noChangeShapeType="1"/>
            </p:cNvCxnSpPr>
            <p:nvPr/>
          </p:nvCxnSpPr>
          <p:spPr bwMode="auto">
            <a:xfrm rot="10800000">
              <a:off x="518474" y="6628605"/>
              <a:ext cx="7023260" cy="0"/>
            </a:xfrm>
            <a:prstGeom prst="line">
              <a:avLst/>
            </a:prstGeom>
            <a:noFill/>
            <a:ln w="34925" cap="rnd" algn="ctr">
              <a:solidFill>
                <a:schemeClr val="tx1"/>
              </a:solidFill>
              <a:prstDash val="sysDot"/>
              <a:round/>
              <a:headEnd/>
              <a:tailEnd/>
            </a:ln>
            <a:extLst>
              <a:ext uri="{909E8E84-426E-40DD-AFC4-6F175D3DCCD1}">
                <a14:hiddenFill xmlns:a14="http://schemas.microsoft.com/office/drawing/2010/main">
                  <a:noFill/>
                </a14:hiddenFill>
              </a:ext>
            </a:extLst>
          </p:spPr>
        </p:cxnSp>
      </p:grpSp>
      <p:sp>
        <p:nvSpPr>
          <p:cNvPr id="7" name="Footer Placeholder 2"/>
          <p:cNvSpPr txBox="1">
            <a:spLocks/>
          </p:cNvSpPr>
          <p:nvPr/>
        </p:nvSpPr>
        <p:spPr>
          <a:xfrm>
            <a:off x="4329113" y="6354763"/>
            <a:ext cx="484187" cy="239712"/>
          </a:xfrm>
          <a:prstGeom prst="rect">
            <a:avLst/>
          </a:prstGeom>
        </p:spPr>
        <p:txBody>
          <a:bodyPr anchor="b"/>
          <a:lstStyle>
            <a:defPPr>
              <a:defRPr lang="en-GB"/>
            </a:defPPr>
            <a:lvl1pPr>
              <a:defRPr sz="800">
                <a:solidFill>
                  <a:schemeClr val="bg1">
                    <a:lumMod val="50000"/>
                  </a:schemeClr>
                </a:solidFill>
                <a:latin typeface="Tahoma" pitchFamily="34" charset="0"/>
              </a:defRPr>
            </a:lvl1pPr>
          </a:lstStyle>
          <a:p>
            <a:pPr algn="ctr" fontAlgn="auto">
              <a:spcAft>
                <a:spcPts val="0"/>
              </a:spcAft>
              <a:defRPr/>
            </a:pPr>
            <a:fld id="{5B3C5BF6-2D98-4B06-BEE7-5CA36D68D8D7}" type="slidenum">
              <a:rPr lang="en-US" sz="600" b="0" smtClean="0">
                <a:solidFill>
                  <a:schemeClr val="tx1">
                    <a:lumMod val="50000"/>
                    <a:lumOff val="50000"/>
                  </a:schemeClr>
                </a:solidFill>
                <a:cs typeface="Arial" pitchFamily="34" charset="0"/>
              </a:rPr>
              <a:pPr algn="ctr" fontAlgn="auto">
                <a:spcAft>
                  <a:spcPts val="0"/>
                </a:spcAft>
                <a:defRPr/>
              </a:pPr>
              <a:t>‹#›</a:t>
            </a:fld>
            <a:endParaRPr lang="en-US" sz="600" b="0" dirty="0">
              <a:solidFill>
                <a:schemeClr val="tx1">
                  <a:lumMod val="50000"/>
                  <a:lumOff val="50000"/>
                </a:schemeClr>
              </a:solidFill>
              <a:cs typeface="Arial" pitchFamily="34" charset="0"/>
            </a:endParaRPr>
          </a:p>
        </p:txBody>
      </p:sp>
      <p:sp>
        <p:nvSpPr>
          <p:cNvPr id="8" name="Rectangle 7"/>
          <p:cNvSpPr>
            <a:spLocks noChangeArrowheads="1"/>
          </p:cNvSpPr>
          <p:nvPr/>
        </p:nvSpPr>
        <p:spPr bwMode="auto">
          <a:xfrm>
            <a:off x="1358900" y="6580188"/>
            <a:ext cx="640873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4" rIns="91428" bIns="45714"/>
          <a:lstStyle/>
          <a:p>
            <a:pPr algn="ctr"/>
            <a:r>
              <a:rPr lang="en-US" sz="600" b="0">
                <a:solidFill>
                  <a:srgbClr val="7F7F7F"/>
                </a:solidFill>
                <a:latin typeface="Tahoma" pitchFamily="34" charset="0"/>
              </a:rPr>
              <a:t>COPYRIGHT © 2011 ALCATEL-LUCENT.  ALL RIGHTS RESERVED.</a:t>
            </a:r>
            <a:endParaRPr lang="en-US" b="0"/>
          </a:p>
        </p:txBody>
      </p:sp>
      <p:sp>
        <p:nvSpPr>
          <p:cNvPr id="61446" name="Text Placeholder 2"/>
          <p:cNvSpPr>
            <a:spLocks noGrp="1"/>
          </p:cNvSpPr>
          <p:nvPr>
            <p:ph type="subTitle" idx="1"/>
          </p:nvPr>
        </p:nvSpPr>
        <p:spPr>
          <a:xfrm>
            <a:off x="239713" y="5365303"/>
            <a:ext cx="8597900" cy="531813"/>
          </a:xfrm>
        </p:spPr>
        <p:txBody>
          <a:bodyPr/>
          <a:lstStyle>
            <a:lvl1pPr marL="0" indent="0">
              <a:buFont typeface="Arial" pitchFamily="34" charset="0"/>
              <a:buNone/>
              <a:defRPr smtClean="0">
                <a:solidFill>
                  <a:srgbClr val="7F7F7F"/>
                </a:solidFill>
                <a:latin typeface="Tahoma" pitchFamily="34" charset="0"/>
              </a:defRPr>
            </a:lvl1pPr>
          </a:lstStyle>
          <a:p>
            <a:r>
              <a:rPr lang="en-US" altLang="zh-CN" smtClean="0"/>
              <a:t>Click to edit Master subtitle style</a:t>
            </a:r>
            <a:endParaRPr lang="en-US" smtClean="0"/>
          </a:p>
        </p:txBody>
      </p:sp>
      <p:sp>
        <p:nvSpPr>
          <p:cNvPr id="61447" name="Title Placeholder 10"/>
          <p:cNvSpPr>
            <a:spLocks noGrp="1"/>
          </p:cNvSpPr>
          <p:nvPr>
            <p:ph type="ctrTitle"/>
          </p:nvPr>
        </p:nvSpPr>
        <p:spPr>
          <a:xfrm>
            <a:off x="200025" y="4239584"/>
            <a:ext cx="8637588" cy="1132847"/>
          </a:xfrm>
          <a:noFill/>
          <a:ln w="9525">
            <a:noFill/>
            <a:miter lim="800000"/>
            <a:headEnd/>
            <a:tailEnd/>
          </a:ln>
        </p:spPr>
        <p:txBody>
          <a:bodyPr anchor="b">
            <a:normAutofit/>
          </a:bodyPr>
          <a:lstStyle>
            <a:lvl1pPr algn="l" rtl="0" fontAlgn="base">
              <a:lnSpc>
                <a:spcPts val="3000"/>
              </a:lnSpc>
              <a:spcBef>
                <a:spcPct val="0"/>
              </a:spcBef>
              <a:spcAft>
                <a:spcPct val="0"/>
              </a:spcAft>
              <a:defRPr lang="en-US" sz="3000" b="1" kern="1200" smtClean="0">
                <a:solidFill>
                  <a:srgbClr val="404040"/>
                </a:solidFill>
                <a:latin typeface="Tahoma" pitchFamily="34" charset="0"/>
                <a:ea typeface="+mj-ea"/>
                <a:cs typeface="Tahoma" pitchFamily="34" charset="0"/>
              </a:defRPr>
            </a:lvl1pPr>
          </a:lstStyle>
          <a:p>
            <a:r>
              <a:rPr lang="en-US" smtClean="0"/>
              <a:t>Click to edit Master title style</a:t>
            </a:r>
          </a:p>
        </p:txBody>
      </p:sp>
    </p:spTree>
    <p:extLst>
      <p:ext uri="{BB962C8B-B14F-4D97-AF65-F5344CB8AC3E}">
        <p14:creationId xmlns:p14="http://schemas.microsoft.com/office/powerpoint/2010/main" val="379432140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ext Placeholder 2"/>
          <p:cNvSpPr>
            <a:spLocks noGrp="1"/>
          </p:cNvSpPr>
          <p:nvPr>
            <p:ph type="body" idx="1"/>
          </p:nvPr>
        </p:nvSpPr>
        <p:spPr bwMode="auto">
          <a:xfrm>
            <a:off x="254000" y="1360488"/>
            <a:ext cx="8583613"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0" rIns="0" bIns="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smtClean="0"/>
          </a:p>
        </p:txBody>
      </p:sp>
      <p:sp>
        <p:nvSpPr>
          <p:cNvPr id="1027" name="Title Placeholder 10"/>
          <p:cNvSpPr>
            <a:spLocks noGrp="1"/>
          </p:cNvSpPr>
          <p:nvPr>
            <p:ph type="title"/>
          </p:nvPr>
        </p:nvSpPr>
        <p:spPr bwMode="auto">
          <a:xfrm>
            <a:off x="192088" y="244475"/>
            <a:ext cx="86455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smtClean="0"/>
              <a:t>Click to edit Master title style</a:t>
            </a:r>
            <a:endParaRPr lang="en-US" smtClean="0"/>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08" r:id="rId5"/>
    <p:sldLayoutId id="2147483713" r:id="rId6"/>
    <p:sldLayoutId id="2147483714" r:id="rId7"/>
  </p:sldLayoutIdLst>
  <p:transition>
    <p:fade/>
  </p:transition>
  <p:txStyles>
    <p:titleStyle>
      <a:lvl1pPr algn="l" rtl="0" eaLnBrk="0" fontAlgn="base" hangingPunct="0">
        <a:spcBef>
          <a:spcPct val="0"/>
        </a:spcBef>
        <a:spcAft>
          <a:spcPct val="0"/>
        </a:spcAft>
        <a:defRPr lang="en-US" sz="2600" b="1" kern="1200">
          <a:solidFill>
            <a:srgbClr val="404040"/>
          </a:solidFill>
          <a:latin typeface="+mj-lt"/>
          <a:ea typeface="+mj-ea"/>
          <a:cs typeface="+mj-cs"/>
        </a:defRPr>
      </a:lvl1pPr>
      <a:lvl2pPr algn="l" rtl="0" eaLnBrk="0" fontAlgn="base" hangingPunct="0">
        <a:spcBef>
          <a:spcPct val="0"/>
        </a:spcBef>
        <a:spcAft>
          <a:spcPct val="0"/>
        </a:spcAft>
        <a:defRPr sz="2600" b="1">
          <a:solidFill>
            <a:srgbClr val="404040"/>
          </a:solidFill>
          <a:latin typeface="Tahoma" pitchFamily="34" charset="0"/>
        </a:defRPr>
      </a:lvl2pPr>
      <a:lvl3pPr algn="l" rtl="0" eaLnBrk="0" fontAlgn="base" hangingPunct="0">
        <a:spcBef>
          <a:spcPct val="0"/>
        </a:spcBef>
        <a:spcAft>
          <a:spcPct val="0"/>
        </a:spcAft>
        <a:defRPr sz="2600" b="1">
          <a:solidFill>
            <a:srgbClr val="404040"/>
          </a:solidFill>
          <a:latin typeface="Tahoma" pitchFamily="34" charset="0"/>
        </a:defRPr>
      </a:lvl3pPr>
      <a:lvl4pPr algn="l" rtl="0" eaLnBrk="0" fontAlgn="base" hangingPunct="0">
        <a:spcBef>
          <a:spcPct val="0"/>
        </a:spcBef>
        <a:spcAft>
          <a:spcPct val="0"/>
        </a:spcAft>
        <a:defRPr sz="2600" b="1">
          <a:solidFill>
            <a:srgbClr val="404040"/>
          </a:solidFill>
          <a:latin typeface="Tahoma" pitchFamily="34" charset="0"/>
        </a:defRPr>
      </a:lvl4pPr>
      <a:lvl5pPr algn="l" rtl="0" eaLnBrk="0" fontAlgn="base" hangingPunct="0">
        <a:spcBef>
          <a:spcPct val="0"/>
        </a:spcBef>
        <a:spcAft>
          <a:spcPct val="0"/>
        </a:spcAft>
        <a:defRPr sz="2600" b="1">
          <a:solidFill>
            <a:srgbClr val="404040"/>
          </a:solidFill>
          <a:latin typeface="Tahoma" pitchFamily="34" charset="0"/>
        </a:defRPr>
      </a:lvl5pPr>
      <a:lvl6pPr marL="457200" algn="l" rtl="0" eaLnBrk="1" fontAlgn="base" hangingPunct="1">
        <a:spcBef>
          <a:spcPct val="0"/>
        </a:spcBef>
        <a:spcAft>
          <a:spcPct val="0"/>
        </a:spcAft>
        <a:defRPr sz="2600" b="1">
          <a:solidFill>
            <a:srgbClr val="404040"/>
          </a:solidFill>
          <a:latin typeface="Tahoma" pitchFamily="34" charset="0"/>
        </a:defRPr>
      </a:lvl6pPr>
      <a:lvl7pPr marL="914400" algn="l" rtl="0" eaLnBrk="1" fontAlgn="base" hangingPunct="1">
        <a:spcBef>
          <a:spcPct val="0"/>
        </a:spcBef>
        <a:spcAft>
          <a:spcPct val="0"/>
        </a:spcAft>
        <a:defRPr sz="2600" b="1">
          <a:solidFill>
            <a:srgbClr val="404040"/>
          </a:solidFill>
          <a:latin typeface="Tahoma" pitchFamily="34" charset="0"/>
        </a:defRPr>
      </a:lvl7pPr>
      <a:lvl8pPr marL="1371600" algn="l" rtl="0" eaLnBrk="1" fontAlgn="base" hangingPunct="1">
        <a:spcBef>
          <a:spcPct val="0"/>
        </a:spcBef>
        <a:spcAft>
          <a:spcPct val="0"/>
        </a:spcAft>
        <a:defRPr sz="2600" b="1">
          <a:solidFill>
            <a:srgbClr val="404040"/>
          </a:solidFill>
          <a:latin typeface="Tahoma" pitchFamily="34" charset="0"/>
        </a:defRPr>
      </a:lvl8pPr>
      <a:lvl9pPr marL="1828800" algn="l" rtl="0" eaLnBrk="1" fontAlgn="base" hangingPunct="1">
        <a:spcBef>
          <a:spcPct val="0"/>
        </a:spcBef>
        <a:spcAft>
          <a:spcPct val="0"/>
        </a:spcAft>
        <a:defRPr sz="2600" b="1">
          <a:solidFill>
            <a:srgbClr val="404040"/>
          </a:solidFill>
          <a:latin typeface="Tahoma" pitchFamily="34" charset="0"/>
        </a:defRPr>
      </a:lvl9pPr>
    </p:titleStyle>
    <p:bodyStyle>
      <a:lvl1pPr marL="171450" indent="-171450" algn="l" rtl="0" eaLnBrk="0" fontAlgn="base" hangingPunct="0">
        <a:spcBef>
          <a:spcPct val="20000"/>
        </a:spcBef>
        <a:spcAft>
          <a:spcPts val="600"/>
        </a:spcAft>
        <a:buClr>
          <a:srgbClr val="6639B7"/>
        </a:buClr>
        <a:buFont typeface="Arial" charset="0"/>
        <a:buChar char="•"/>
        <a:defRPr sz="2000" kern="1200">
          <a:solidFill>
            <a:srgbClr val="404040"/>
          </a:solidFill>
          <a:latin typeface="+mn-lt"/>
          <a:ea typeface="+mn-ea"/>
          <a:cs typeface="+mn-cs"/>
        </a:defRPr>
      </a:lvl1pPr>
      <a:lvl2pPr marL="292100" indent="-177800" algn="l" rtl="0" eaLnBrk="0" fontAlgn="base" hangingPunct="0">
        <a:spcBef>
          <a:spcPct val="20000"/>
        </a:spcBef>
        <a:spcAft>
          <a:spcPts val="600"/>
        </a:spcAft>
        <a:buClr>
          <a:srgbClr val="6639B7"/>
        </a:buClr>
        <a:buFont typeface="Tahoma" pitchFamily="34" charset="0"/>
        <a:buChar char="­"/>
        <a:defRPr kern="1200">
          <a:solidFill>
            <a:srgbClr val="404040"/>
          </a:solidFill>
          <a:latin typeface="+mn-lt"/>
          <a:ea typeface="+mn-ea"/>
          <a:cs typeface="+mn-cs"/>
        </a:defRPr>
      </a:lvl2pPr>
      <a:lvl3pPr marL="520700" indent="-228600" algn="l" rtl="0" eaLnBrk="0" fontAlgn="base" hangingPunct="0">
        <a:spcBef>
          <a:spcPct val="20000"/>
        </a:spcBef>
        <a:spcAft>
          <a:spcPts val="600"/>
        </a:spcAft>
        <a:buClr>
          <a:srgbClr val="6639B7"/>
        </a:buClr>
        <a:buFont typeface="Tahoma" pitchFamily="34" charset="0"/>
        <a:buChar char="­"/>
        <a:defRPr sz="1600" kern="1200">
          <a:solidFill>
            <a:srgbClr val="404040"/>
          </a:solidFill>
          <a:latin typeface="+mn-lt"/>
          <a:ea typeface="+mn-ea"/>
          <a:cs typeface="+mn-cs"/>
        </a:defRPr>
      </a:lvl3pPr>
      <a:lvl4pPr marL="744538" indent="-228600" algn="l" rtl="0" eaLnBrk="0" fontAlgn="base" hangingPunct="0">
        <a:spcBef>
          <a:spcPct val="20000"/>
        </a:spcBef>
        <a:spcAft>
          <a:spcPts val="600"/>
        </a:spcAft>
        <a:buClr>
          <a:srgbClr val="6639B7"/>
        </a:buClr>
        <a:buFont typeface="Tahoma" pitchFamily="34" charset="0"/>
        <a:buChar char="­"/>
        <a:defRPr sz="1400" kern="1200">
          <a:solidFill>
            <a:srgbClr val="404040"/>
          </a:solidFill>
          <a:latin typeface="+mn-lt"/>
          <a:ea typeface="+mn-ea"/>
          <a:cs typeface="+mn-cs"/>
        </a:defRPr>
      </a:lvl4pPr>
      <a:lvl5pPr marL="977900" indent="-228600" algn="l" rtl="0" eaLnBrk="0" fontAlgn="base" hangingPunct="0">
        <a:spcBef>
          <a:spcPct val="20000"/>
        </a:spcBef>
        <a:spcAft>
          <a:spcPts val="600"/>
        </a:spcAft>
        <a:buClr>
          <a:srgbClr val="6639B7"/>
        </a:buClr>
        <a:buFont typeface="Tahoma" pitchFamily="34" charset="0"/>
        <a:buChar char="­"/>
        <a:defRPr sz="1400" kern="1200">
          <a:solidFill>
            <a:srgbClr val="40404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4.png"/><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4.xml"/><Relationship Id="rId1" Type="http://schemas.openxmlformats.org/officeDocument/2006/relationships/vmlDrawing" Target="../drawings/vmlDrawing2.vml"/><Relationship Id="rId5" Type="http://schemas.openxmlformats.org/officeDocument/2006/relationships/image" Target="../media/image49.png"/><Relationship Id="rId4" Type="http://schemas.openxmlformats.org/officeDocument/2006/relationships/oleObject" Target="../embeddings/oleObject2.bin"/></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1.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image" Target="../media/image58.png"/><Relationship Id="rId5" Type="http://schemas.openxmlformats.org/officeDocument/2006/relationships/oleObject" Target="../embeddings/oleObject3.bin"/><Relationship Id="rId4" Type="http://schemas.openxmlformats.org/officeDocument/2006/relationships/image" Target="../media/image59.png"/></Relationships>
</file>

<file path=ppt/slides/_rels/slide69.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notesSlide" Target="../notesSlides/notesSlide68.xml"/><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2.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8" name="Title 2"/>
          <p:cNvSpPr>
            <a:spLocks noGrp="1"/>
          </p:cNvSpPr>
          <p:nvPr>
            <p:ph type="ctrTitle"/>
          </p:nvPr>
        </p:nvSpPr>
        <p:spPr>
          <a:xfrm>
            <a:off x="200025" y="4357688"/>
            <a:ext cx="8637588" cy="1131887"/>
          </a:xfrm>
        </p:spPr>
        <p:txBody>
          <a:bodyPr>
            <a:normAutofit fontScale="90000"/>
          </a:bodyPr>
          <a:lstStyle/>
          <a:p>
            <a:pPr eaLnBrk="1" hangingPunct="1">
              <a:defRPr/>
            </a:pPr>
            <a:r>
              <a:rPr altLang="zh-CN" sz="2700">
                <a:solidFill>
                  <a:schemeClr val="tx1"/>
                </a:solidFill>
                <a:ea typeface="宋体" pitchFamily="2" charset="-122"/>
              </a:rPr>
              <a:t/>
            </a:r>
            <a:br>
              <a:rPr altLang="zh-CN" sz="2700">
                <a:solidFill>
                  <a:schemeClr val="tx1"/>
                </a:solidFill>
                <a:ea typeface="宋体" pitchFamily="2" charset="-122"/>
              </a:rPr>
            </a:br>
            <a:r>
              <a:rPr altLang="zh-CN" sz="2700">
                <a:solidFill>
                  <a:schemeClr val="tx1"/>
                </a:solidFill>
                <a:ea typeface="宋体" pitchFamily="2" charset="-122"/>
              </a:rPr>
              <a:t/>
            </a:r>
            <a:br>
              <a:rPr altLang="zh-CN" sz="2700">
                <a:solidFill>
                  <a:schemeClr val="tx1"/>
                </a:solidFill>
                <a:ea typeface="宋体" pitchFamily="2" charset="-122"/>
              </a:rPr>
            </a:br>
            <a:r>
              <a:rPr altLang="zh-CN" sz="2700">
                <a:solidFill>
                  <a:schemeClr val="tx1"/>
                </a:solidFill>
                <a:ea typeface="宋体" pitchFamily="2" charset="-122"/>
              </a:rPr>
              <a:t/>
            </a:r>
            <a:br>
              <a:rPr altLang="zh-CN" sz="2700">
                <a:solidFill>
                  <a:schemeClr val="tx1"/>
                </a:solidFill>
                <a:ea typeface="宋体" pitchFamily="2" charset="-122"/>
              </a:rPr>
            </a:br>
            <a:r>
              <a:rPr altLang="zh-CN" sz="2700">
                <a:solidFill>
                  <a:schemeClr val="tx1"/>
                </a:solidFill>
                <a:ea typeface="宋体" pitchFamily="2" charset="-122"/>
              </a:rPr>
              <a:t/>
            </a:r>
            <a:br>
              <a:rPr altLang="zh-CN" sz="2700">
                <a:solidFill>
                  <a:schemeClr val="tx1"/>
                </a:solidFill>
                <a:ea typeface="宋体" pitchFamily="2" charset="-122"/>
              </a:rPr>
            </a:br>
            <a:r>
              <a:rPr altLang="zh-CN" sz="2700">
                <a:solidFill>
                  <a:schemeClr val="tx1"/>
                </a:solidFill>
                <a:ea typeface="宋体" pitchFamily="2" charset="-122"/>
              </a:rPr>
              <a:t/>
            </a:r>
            <a:br>
              <a:rPr altLang="zh-CN" sz="2700">
                <a:solidFill>
                  <a:schemeClr val="tx1"/>
                </a:solidFill>
                <a:ea typeface="宋体" pitchFamily="2" charset="-122"/>
              </a:rPr>
            </a:br>
            <a:r>
              <a:rPr altLang="zh-CN" sz="2700">
                <a:solidFill>
                  <a:schemeClr val="tx1"/>
                </a:solidFill>
                <a:ea typeface="宋体" pitchFamily="2" charset="-122"/>
              </a:rPr>
              <a:t>Clean Code</a:t>
            </a:r>
            <a:br>
              <a:rPr altLang="zh-CN" sz="2700">
                <a:solidFill>
                  <a:schemeClr val="tx1"/>
                </a:solidFill>
                <a:ea typeface="宋体" pitchFamily="2" charset="-122"/>
              </a:rPr>
            </a:br>
            <a:r>
              <a:rPr altLang="zh-CN" sz="2700">
                <a:solidFill>
                  <a:schemeClr val="tx1"/>
                </a:solidFill>
                <a:ea typeface="宋体" pitchFamily="2" charset="-122"/>
              </a:rPr>
              <a:t>An alternative way of coding</a:t>
            </a:r>
            <a:endParaRPr altLang="zh-CN" sz="2700" b="0">
              <a:solidFill>
                <a:schemeClr val="tx1"/>
              </a:solidFill>
              <a:ea typeface="宋体" pitchFamily="2" charset="-122"/>
            </a:endParaRPr>
          </a:p>
        </p:txBody>
      </p:sp>
      <p:sp>
        <p:nvSpPr>
          <p:cNvPr id="8195" name="Subtitle 3"/>
          <p:cNvSpPr>
            <a:spLocks noGrp="1"/>
          </p:cNvSpPr>
          <p:nvPr>
            <p:ph type="subTitle" idx="1"/>
          </p:nvPr>
        </p:nvSpPr>
        <p:spPr>
          <a:xfrm>
            <a:off x="152400" y="5638800"/>
            <a:ext cx="6400800" cy="609600"/>
          </a:xfrm>
        </p:spPr>
        <p:txBody>
          <a:bodyPr lIns="0">
            <a:spAutoFit/>
          </a:bodyPr>
          <a:lstStyle/>
          <a:p>
            <a:pPr marL="114300" indent="-1588" eaLnBrk="1" hangingPunct="1">
              <a:buFont typeface="Arial" charset="0"/>
              <a:buNone/>
            </a:pPr>
            <a:r>
              <a:rPr lang="en-US" altLang="zh-CN">
                <a:ea typeface="宋体" pitchFamily="2" charset="-122"/>
              </a:rPr>
              <a:t>Sharon Mei</a:t>
            </a:r>
            <a:br>
              <a:rPr lang="en-US" altLang="zh-CN">
                <a:ea typeface="宋体" pitchFamily="2" charset="-122"/>
              </a:rPr>
            </a:br>
            <a:r>
              <a:rPr lang="en-US" altLang="zh-CN">
                <a:ea typeface="宋体" pitchFamily="2" charset="-122"/>
              </a:rPr>
              <a:t>Jan. 2013</a:t>
            </a:r>
            <a:endParaRPr lang="en-US" altLang="zh-CN" sz="1400">
              <a:ea typeface="宋体" pitchFamily="2" charset="-122"/>
            </a:endParaRPr>
          </a:p>
        </p:txBody>
      </p:sp>
      <p:pic>
        <p:nvPicPr>
          <p:cNvPr id="819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613" y="357188"/>
            <a:ext cx="8475662" cy="40036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14"/>
          <p:cNvPicPr>
            <a:picLocks noGrp="1" noChangeAspect="1" noChangeArrowheads="1"/>
          </p:cNvPicPr>
          <p:nvPr>
            <p:ph sz="half" idx="4294967295"/>
          </p:nvPr>
        </p:nvPicPr>
        <p:blipFill>
          <a:blip r:embed="rId3">
            <a:clrChange>
              <a:clrFrom>
                <a:srgbClr val="F5F4F0"/>
              </a:clrFrom>
              <a:clrTo>
                <a:srgbClr val="F5F4F0">
                  <a:alpha val="0"/>
                </a:srgbClr>
              </a:clrTo>
            </a:clrChange>
            <a:extLst>
              <a:ext uri="{28A0092B-C50C-407E-A947-70E740481C1C}">
                <a14:useLocalDpi xmlns:a14="http://schemas.microsoft.com/office/drawing/2010/main" val="0"/>
              </a:ext>
            </a:extLst>
          </a:blip>
          <a:srcRect/>
          <a:stretch>
            <a:fillRect/>
          </a:stretch>
        </p:blipFill>
        <p:spPr>
          <a:xfrm>
            <a:off x="1676400" y="838200"/>
            <a:ext cx="6172200" cy="45593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11"/>
          <p:cNvPicPr>
            <a:picLocks noGrp="1" noChangeAspect="1" noChangeArrowheads="1"/>
          </p:cNvPicPr>
          <p:nvPr>
            <p:ph idx="4294967295"/>
          </p:nvPr>
        </p:nvPicPr>
        <p:blipFill>
          <a:blip r:embed="rId3">
            <a:clrChange>
              <a:clrFrom>
                <a:srgbClr val="F5F4F0"/>
              </a:clrFrom>
              <a:clrTo>
                <a:srgbClr val="F5F4F0">
                  <a:alpha val="0"/>
                </a:srgbClr>
              </a:clrTo>
            </a:clrChange>
            <a:extLst>
              <a:ext uri="{28A0092B-C50C-407E-A947-70E740481C1C}">
                <a14:useLocalDpi xmlns:a14="http://schemas.microsoft.com/office/drawing/2010/main" val="0"/>
              </a:ext>
            </a:extLst>
          </a:blip>
          <a:srcRect/>
          <a:stretch>
            <a:fillRect/>
          </a:stretch>
        </p:blipFill>
        <p:spPr>
          <a:xfrm>
            <a:off x="1828800" y="1295400"/>
            <a:ext cx="5067300" cy="383857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411" name="Rectangle 15"/>
          <p:cNvSpPr>
            <a:spLocks noChangeArrowheads="1"/>
          </p:cNvSpPr>
          <p:nvPr/>
        </p:nvSpPr>
        <p:spPr bwMode="auto">
          <a:xfrm>
            <a:off x="0" y="5165725"/>
            <a:ext cx="9144000" cy="16160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0">
                <a:ea typeface="宋体" pitchFamily="2" charset="-122"/>
              </a:rPr>
              <a:t>There are two ways of constructing a software design: One way is to make it so simple that there are </a:t>
            </a:r>
            <a:r>
              <a:rPr lang="en-US" altLang="zh-CN" sz="2000" b="0" i="1">
                <a:ea typeface="宋体" pitchFamily="2" charset="-122"/>
              </a:rPr>
              <a:t>obviously </a:t>
            </a:r>
            <a:r>
              <a:rPr lang="en-US" altLang="zh-CN" sz="2000" b="0">
                <a:ea typeface="宋体" pitchFamily="2" charset="-122"/>
              </a:rPr>
              <a:t>no deficiencies, and the other way is to take it so complicated that there are no </a:t>
            </a:r>
            <a:r>
              <a:rPr lang="en-US" altLang="zh-CN" sz="2000" b="0" i="1">
                <a:ea typeface="宋体" pitchFamily="2" charset="-122"/>
              </a:rPr>
              <a:t>obvious </a:t>
            </a:r>
            <a:r>
              <a:rPr lang="en-US" altLang="zh-CN" sz="2000" b="0">
                <a:ea typeface="宋体" pitchFamily="2" charset="-122"/>
              </a:rPr>
              <a:t>deficiencies. The first method is far more difficult.</a:t>
            </a:r>
          </a:p>
          <a:p>
            <a:r>
              <a:rPr lang="en-US" altLang="zh-CN" sz="2000" b="0">
                <a:ea typeface="宋体" pitchFamily="2" charset="-122"/>
              </a:rPr>
              <a:t>-- C.A.R. Hoare</a:t>
            </a:r>
          </a:p>
        </p:txBody>
      </p: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8"/>
          <p:cNvPicPr>
            <a:picLocks noGrp="1" noChangeAspect="1" noChangeArrowheads="1"/>
          </p:cNvPicPr>
          <p:nvPr>
            <p:ph idx="4294967295"/>
          </p:nvPr>
        </p:nvPicPr>
        <p:blipFill>
          <a:blip r:embed="rId3">
            <a:clrChange>
              <a:clrFrom>
                <a:srgbClr val="F5F4F0"/>
              </a:clrFrom>
              <a:clrTo>
                <a:srgbClr val="F5F4F0">
                  <a:alpha val="0"/>
                </a:srgbClr>
              </a:clrTo>
            </a:clrChange>
            <a:extLst>
              <a:ext uri="{28A0092B-C50C-407E-A947-70E740481C1C}">
                <a14:useLocalDpi xmlns:a14="http://schemas.microsoft.com/office/drawing/2010/main" val="0"/>
              </a:ext>
            </a:extLst>
          </a:blip>
          <a:srcRect/>
          <a:stretch>
            <a:fillRect/>
          </a:stretch>
        </p:blipFill>
        <p:spPr>
          <a:xfrm>
            <a:off x="2209800" y="1447800"/>
            <a:ext cx="4581525" cy="40386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35" name="Rectangle 11"/>
          <p:cNvSpPr>
            <a:spLocks noChangeArrowheads="1"/>
          </p:cNvSpPr>
          <p:nvPr/>
        </p:nvSpPr>
        <p:spPr bwMode="auto">
          <a:xfrm>
            <a:off x="5467350" y="6096000"/>
            <a:ext cx="367665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just"/>
            <a:r>
              <a:rPr lang="en-US" altLang="zh-CN" sz="2400" b="0">
                <a:ea typeface="宋体" pitchFamily="2" charset="-122"/>
              </a:rPr>
              <a:t>Forewarned is forearmed</a:t>
            </a:r>
            <a:r>
              <a:rPr lang="en-US" altLang="zh-CN" sz="2400">
                <a:ea typeface="宋体" pitchFamily="2" charset="-122"/>
              </a:rPr>
              <a:t> </a:t>
            </a:r>
          </a:p>
        </p:txBody>
      </p:sp>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Grp="1" noChangeAspect="1" noChangeArrowheads="1"/>
          </p:cNvPicPr>
          <p:nvPr>
            <p:ph idx="4294967295"/>
          </p:nvPr>
        </p:nvPicPr>
        <p:blipFill>
          <a:blip r:embed="rId3">
            <a:clrChange>
              <a:clrFrom>
                <a:srgbClr val="F5F4F0"/>
              </a:clrFrom>
              <a:clrTo>
                <a:srgbClr val="F5F4F0">
                  <a:alpha val="0"/>
                </a:srgbClr>
              </a:clrTo>
            </a:clrChange>
            <a:extLst>
              <a:ext uri="{28A0092B-C50C-407E-A947-70E740481C1C}">
                <a14:useLocalDpi xmlns:a14="http://schemas.microsoft.com/office/drawing/2010/main" val="0"/>
              </a:ext>
            </a:extLst>
          </a:blip>
          <a:srcRect/>
          <a:stretch>
            <a:fillRect/>
          </a:stretch>
        </p:blipFill>
        <p:spPr>
          <a:xfrm>
            <a:off x="252413" y="1600200"/>
            <a:ext cx="2643187" cy="28194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59" name="Rectangle 3"/>
          <p:cNvSpPr>
            <a:spLocks noGrp="1"/>
          </p:cNvSpPr>
          <p:nvPr>
            <p:ph type="title" idx="4294967295"/>
          </p:nvPr>
        </p:nvSpPr>
        <p:spPr>
          <a:xfrm>
            <a:off x="3076575" y="2362200"/>
            <a:ext cx="5610225" cy="1828800"/>
          </a:xfrm>
        </p:spPr>
        <p:txBody>
          <a:bodyPr/>
          <a:lstStyle/>
          <a:p>
            <a:pPr eaLnBrk="1" hangingPunct="1"/>
            <a:r>
              <a:rPr altLang="zh-CN" sz="5400" smtClean="0">
                <a:solidFill>
                  <a:schemeClr val="tx1"/>
                </a:solidFill>
                <a:ea typeface="宋体" pitchFamily="2" charset="-122"/>
              </a:rPr>
              <a:t>How to write clean code</a:t>
            </a:r>
          </a:p>
        </p:txBody>
      </p: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10"/>
          <p:cNvPicPr>
            <a:picLocks noGrp="1" noChangeAspect="1" noChangeArrowheads="1"/>
          </p:cNvPicPr>
          <p:nvPr>
            <p:ph idx="4294967295"/>
          </p:nvPr>
        </p:nvPicPr>
        <p:blipFill>
          <a:blip r:embed="rId3">
            <a:clrChange>
              <a:clrFrom>
                <a:srgbClr val="F5F4F0"/>
              </a:clrFrom>
              <a:clrTo>
                <a:srgbClr val="F5F4F0">
                  <a:alpha val="0"/>
                </a:srgbClr>
              </a:clrTo>
            </a:clrChange>
            <a:extLst>
              <a:ext uri="{28A0092B-C50C-407E-A947-70E740481C1C}">
                <a14:useLocalDpi xmlns:a14="http://schemas.microsoft.com/office/drawing/2010/main" val="0"/>
              </a:ext>
            </a:extLst>
          </a:blip>
          <a:srcRect/>
          <a:stretch>
            <a:fillRect/>
          </a:stretch>
        </p:blipFill>
        <p:spPr>
          <a:xfrm>
            <a:off x="1143000" y="349250"/>
            <a:ext cx="6705600" cy="513715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483" name="Rectangle 13"/>
          <p:cNvSpPr>
            <a:spLocks noChangeArrowheads="1"/>
          </p:cNvSpPr>
          <p:nvPr/>
        </p:nvSpPr>
        <p:spPr bwMode="auto">
          <a:xfrm>
            <a:off x="152400" y="5730875"/>
            <a:ext cx="8839200" cy="8223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a:ea typeface="宋体" pitchFamily="2" charset="-122"/>
              </a:rPr>
              <a:t>In theory there is no difference between theory and practice, in practice there is</a:t>
            </a:r>
            <a:endParaRPr lang="zh-CN" altLang="en-US" sz="2400">
              <a:ea typeface="宋体" pitchFamily="2" charset="-122"/>
            </a:endParaRPr>
          </a:p>
        </p:txBody>
      </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p:cNvSpPr>
          <p:nvPr>
            <p:ph type="title" idx="4294967295"/>
          </p:nvPr>
        </p:nvSpPr>
        <p:spPr/>
        <p:txBody>
          <a:bodyPr/>
          <a:lstStyle/>
          <a:p>
            <a:pPr eaLnBrk="1" hangingPunct="1"/>
            <a:r>
              <a:rPr altLang="zh-CN" smtClean="0">
                <a:ea typeface="宋体" pitchFamily="2" charset="-122"/>
              </a:rPr>
              <a:t>Principle: Local Consequence</a:t>
            </a:r>
          </a:p>
        </p:txBody>
      </p:sp>
      <p:pic>
        <p:nvPicPr>
          <p:cNvPr id="21507" name="Picture 7"/>
          <p:cNvPicPr>
            <a:picLocks noGrp="1" noChangeAspect="1" noChangeArrowheads="1"/>
          </p:cNvPicPr>
          <p:nvPr>
            <p:ph sz="half" idx="4294967295"/>
          </p:nvPr>
        </p:nvPicPr>
        <p:blipFill>
          <a:blip r:embed="rId3">
            <a:clrChange>
              <a:clrFrom>
                <a:srgbClr val="F5F4F0"/>
              </a:clrFrom>
              <a:clrTo>
                <a:srgbClr val="F5F4F0">
                  <a:alpha val="0"/>
                </a:srgbClr>
              </a:clrTo>
            </a:clrChange>
            <a:extLst>
              <a:ext uri="{28A0092B-C50C-407E-A947-70E740481C1C}">
                <a14:useLocalDpi xmlns:a14="http://schemas.microsoft.com/office/drawing/2010/main" val="0"/>
              </a:ext>
            </a:extLst>
          </a:blip>
          <a:srcRect l="30980" b="15517"/>
          <a:stretch>
            <a:fillRect/>
          </a:stretch>
        </p:blipFill>
        <p:spPr>
          <a:xfrm>
            <a:off x="762000" y="1600200"/>
            <a:ext cx="2886075" cy="3733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08" name="Text Box 18"/>
          <p:cNvSpPr txBox="1">
            <a:spLocks noChangeArrowheads="1"/>
          </p:cNvSpPr>
          <p:nvPr/>
        </p:nvSpPr>
        <p:spPr bwMode="auto">
          <a:xfrm>
            <a:off x="5622925" y="2932113"/>
            <a:ext cx="29114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zh-CN" altLang="en-US" b="0">
              <a:ea typeface="宋体" pitchFamily="2" charset="-122"/>
            </a:endParaRPr>
          </a:p>
        </p:txBody>
      </p:sp>
      <p:sp>
        <p:nvSpPr>
          <p:cNvPr id="21509" name="Text Box 19"/>
          <p:cNvSpPr txBox="1">
            <a:spLocks noChangeArrowheads="1"/>
          </p:cNvSpPr>
          <p:nvPr/>
        </p:nvSpPr>
        <p:spPr bwMode="auto">
          <a:xfrm>
            <a:off x="3962400" y="3429000"/>
            <a:ext cx="4648200" cy="158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50000"/>
              </a:spcBef>
              <a:buFontTx/>
              <a:buChar char="•"/>
            </a:pPr>
            <a:r>
              <a:rPr lang="en-US" altLang="zh-CN" sz="2800" b="0">
                <a:ea typeface="宋体" pitchFamily="2" charset="-122"/>
              </a:rPr>
              <a:t>High cohesion &amp; Low coupling</a:t>
            </a:r>
          </a:p>
          <a:p>
            <a:pPr eaLnBrk="1" hangingPunct="1">
              <a:spcBef>
                <a:spcPct val="50000"/>
              </a:spcBef>
              <a:buFontTx/>
              <a:buChar char="•"/>
            </a:pPr>
            <a:r>
              <a:rPr lang="en-US" altLang="zh-CN" sz="2800" b="0">
                <a:ea typeface="宋体" pitchFamily="2" charset="-122"/>
              </a:rPr>
              <a:t>Divide &amp; concur</a:t>
            </a:r>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3"/>
          <p:cNvPicPr>
            <a:picLocks noChangeAspect="1" noChangeArrowheads="1"/>
          </p:cNvPicPr>
          <p:nvPr/>
        </p:nvPicPr>
        <p:blipFill>
          <a:blip r:embed="rId3">
            <a:clrChange>
              <a:clrFrom>
                <a:srgbClr val="F5F4F0"/>
              </a:clrFrom>
              <a:clrTo>
                <a:srgbClr val="F5F4F0">
                  <a:alpha val="0"/>
                </a:srgbClr>
              </a:clrTo>
            </a:clrChange>
            <a:extLst>
              <a:ext uri="{28A0092B-C50C-407E-A947-70E740481C1C}">
                <a14:useLocalDpi xmlns:a14="http://schemas.microsoft.com/office/drawing/2010/main" val="0"/>
              </a:ext>
            </a:extLst>
          </a:blip>
          <a:srcRect/>
          <a:stretch>
            <a:fillRect/>
          </a:stretch>
        </p:blipFill>
        <p:spPr bwMode="auto">
          <a:xfrm>
            <a:off x="381000" y="1752600"/>
            <a:ext cx="3913188" cy="345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27" name="Text Box 4"/>
          <p:cNvSpPr txBox="1">
            <a:spLocks noChangeArrowheads="1"/>
          </p:cNvSpPr>
          <p:nvPr/>
        </p:nvSpPr>
        <p:spPr bwMode="auto">
          <a:xfrm>
            <a:off x="4719638" y="2833688"/>
            <a:ext cx="44243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50000"/>
              </a:spcBef>
            </a:pPr>
            <a:r>
              <a:rPr lang="en-US" altLang="zh-CN" sz="2800" b="0">
                <a:ea typeface="宋体" pitchFamily="2" charset="-122"/>
              </a:rPr>
              <a:t>Logic and Data Together</a:t>
            </a:r>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Grp="1"/>
          </p:cNvSpPr>
          <p:nvPr>
            <p:ph type="body" idx="4294967295"/>
          </p:nvPr>
        </p:nvSpPr>
        <p:spPr>
          <a:xfrm>
            <a:off x="152400" y="293688"/>
            <a:ext cx="8890000" cy="5116512"/>
          </a:xfrm>
          <a:solidFill>
            <a:schemeClr val="tx1"/>
          </a:solidFill>
        </p:spPr>
        <p:txBody>
          <a:bodyPr/>
          <a:lstStyle/>
          <a:p>
            <a:pPr eaLnBrk="1" hangingPunct="1">
              <a:buFont typeface="Arial" charset="0"/>
              <a:buNone/>
            </a:pPr>
            <a:endParaRPr lang="en-US" altLang="zh-CN" sz="2400" smtClean="0">
              <a:solidFill>
                <a:srgbClr val="00CC00"/>
              </a:solidFill>
              <a:ea typeface="宋体" pitchFamily="2" charset="-122"/>
            </a:endParaRPr>
          </a:p>
          <a:p>
            <a:pPr eaLnBrk="1" hangingPunct="1">
              <a:buFont typeface="Arial" charset="0"/>
              <a:buNone/>
            </a:pPr>
            <a:r>
              <a:rPr lang="en-US" altLang="zh-CN" sz="2400" smtClean="0">
                <a:solidFill>
                  <a:srgbClr val="00CC00"/>
                </a:solidFill>
                <a:ea typeface="宋体" pitchFamily="2" charset="-122"/>
              </a:rPr>
              <a:t>void chargeCustomer(Customer *customer, Currency amout){</a:t>
            </a:r>
          </a:p>
          <a:p>
            <a:pPr eaLnBrk="1" hangingPunct="1">
              <a:buFont typeface="Arial" charset="0"/>
              <a:buNone/>
            </a:pPr>
            <a:r>
              <a:rPr lang="en-US" altLang="zh-CN" sz="2400" smtClean="0">
                <a:solidFill>
                  <a:srgbClr val="00CC00"/>
                </a:solidFill>
                <a:ea typeface="宋体" pitchFamily="2" charset="-122"/>
              </a:rPr>
              <a:t>    Wallet *customerWallet = customer-&gt;getWallet();</a:t>
            </a:r>
          </a:p>
          <a:p>
            <a:pPr eaLnBrk="1" hangingPunct="1">
              <a:buFont typeface="Arial" charset="0"/>
              <a:buNone/>
            </a:pPr>
            <a:endParaRPr lang="en-US" altLang="zh-CN" sz="2400" smtClean="0">
              <a:solidFill>
                <a:srgbClr val="00CC00"/>
              </a:solidFill>
              <a:ea typeface="宋体" pitchFamily="2" charset="-122"/>
            </a:endParaRPr>
          </a:p>
          <a:p>
            <a:pPr eaLnBrk="1" hangingPunct="1">
              <a:buFont typeface="Arial" charset="0"/>
              <a:buNone/>
            </a:pPr>
            <a:r>
              <a:rPr lang="en-US" altLang="zh-CN" sz="2400" smtClean="0">
                <a:solidFill>
                  <a:srgbClr val="00CC00"/>
                </a:solidFill>
                <a:ea typeface="宋体" pitchFamily="2" charset="-122"/>
              </a:rPr>
              <a:t>    if (customerWallet-&gt;cashAmount() &gt; amount)</a:t>
            </a:r>
          </a:p>
          <a:p>
            <a:pPr eaLnBrk="1" hangingPunct="1">
              <a:buFont typeface="Arial" charset="0"/>
              <a:buNone/>
            </a:pPr>
            <a:r>
              <a:rPr lang="en-US" altLang="zh-CN" sz="2400" smtClean="0">
                <a:solidFill>
                  <a:srgbClr val="00CC00"/>
                </a:solidFill>
                <a:ea typeface="宋体" pitchFamily="2" charset="-122"/>
              </a:rPr>
              <a:t>        customerWallet-&gt;fetchCash(amount);</a:t>
            </a:r>
          </a:p>
          <a:p>
            <a:pPr eaLnBrk="1" hangingPunct="1">
              <a:buFont typeface="Arial" charset="0"/>
              <a:buNone/>
            </a:pPr>
            <a:r>
              <a:rPr lang="en-US" altLang="zh-CN" sz="2400" smtClean="0">
                <a:solidFill>
                  <a:srgbClr val="00CC00"/>
                </a:solidFill>
                <a:ea typeface="宋体" pitchFamily="2" charset="-122"/>
              </a:rPr>
              <a:t>    else</a:t>
            </a:r>
          </a:p>
          <a:p>
            <a:pPr eaLnBrk="1" hangingPunct="1">
              <a:buFont typeface="Arial" charset="0"/>
              <a:buNone/>
            </a:pPr>
            <a:r>
              <a:rPr lang="en-US" altLang="zh-CN" sz="2400" smtClean="0">
                <a:solidFill>
                  <a:srgbClr val="00CC00"/>
                </a:solidFill>
                <a:ea typeface="宋体" pitchFamily="2" charset="-122"/>
              </a:rPr>
              <a:t>        chargeCustomerByCreditCard(customer, amount);</a:t>
            </a:r>
          </a:p>
          <a:p>
            <a:pPr eaLnBrk="1" hangingPunct="1">
              <a:buFont typeface="Arial" charset="0"/>
              <a:buNone/>
            </a:pPr>
            <a:r>
              <a:rPr lang="en-US" altLang="zh-CN" sz="2400" smtClean="0">
                <a:solidFill>
                  <a:srgbClr val="00CC00"/>
                </a:solidFill>
                <a:ea typeface="宋体" pitchFamily="2" charset="-122"/>
              </a:rPr>
              <a:t>}</a:t>
            </a:r>
          </a:p>
        </p:txBody>
      </p:sp>
      <p:sp>
        <p:nvSpPr>
          <p:cNvPr id="27651" name="Text Box 4"/>
          <p:cNvSpPr txBox="1">
            <a:spLocks noChangeArrowheads="1"/>
          </p:cNvSpPr>
          <p:nvPr/>
        </p:nvSpPr>
        <p:spPr bwMode="auto">
          <a:xfrm>
            <a:off x="228600" y="5519738"/>
            <a:ext cx="8763000" cy="576262"/>
          </a:xfrm>
          <a:prstGeom prst="rect">
            <a:avLst/>
          </a:prstGeom>
          <a:solidFill>
            <a:srgbClr val="FF6600"/>
          </a:solidFill>
          <a:ln w="571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spcBef>
                <a:spcPct val="50000"/>
              </a:spcBef>
            </a:pPr>
            <a:r>
              <a:rPr lang="en-US" altLang="zh-CN" sz="2800" b="0">
                <a:ea typeface="宋体" pitchFamily="2" charset="-122"/>
              </a:rPr>
              <a:t>Casher </a:t>
            </a:r>
            <a:r>
              <a:rPr lang="en-US" altLang="zh-CN" sz="2800" b="0">
                <a:ea typeface="宋体" pitchFamily="2" charset="-122"/>
                <a:sym typeface="Wingdings" pitchFamily="2" charset="2"/>
              </a:rPr>
              <a:t> Customer  Wallet  CashAmount</a:t>
            </a:r>
            <a:endParaRPr lang="en-US" altLang="zh-CN" sz="2800" b="0">
              <a:ea typeface="宋体" pitchFamily="2" charset="-122"/>
            </a:endParaRPr>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30" name="Group 2"/>
          <p:cNvGrpSpPr>
            <a:grpSpLocks/>
          </p:cNvGrpSpPr>
          <p:nvPr/>
        </p:nvGrpSpPr>
        <p:grpSpPr bwMode="auto">
          <a:xfrm>
            <a:off x="2514600" y="1600200"/>
            <a:ext cx="4114800" cy="2681288"/>
            <a:chOff x="1344" y="1056"/>
            <a:chExt cx="3072" cy="1938"/>
          </a:xfrm>
        </p:grpSpPr>
        <p:pic>
          <p:nvPicPr>
            <p:cNvPr id="22532" name="Picture 3"/>
            <p:cNvPicPr>
              <a:picLocks noChangeAspect="1" noChangeArrowheads="1"/>
            </p:cNvPicPr>
            <p:nvPr/>
          </p:nvPicPr>
          <p:blipFill>
            <a:blip r:embed="rId3">
              <a:clrChange>
                <a:clrFrom>
                  <a:srgbClr val="F5F4F0"/>
                </a:clrFrom>
                <a:clrTo>
                  <a:srgbClr val="F5F4F0">
                    <a:alpha val="0"/>
                  </a:srgbClr>
                </a:clrTo>
              </a:clrChange>
              <a:extLst>
                <a:ext uri="{28A0092B-C50C-407E-A947-70E740481C1C}">
                  <a14:useLocalDpi xmlns:a14="http://schemas.microsoft.com/office/drawing/2010/main" val="0"/>
                </a:ext>
              </a:extLst>
            </a:blip>
            <a:srcRect/>
            <a:stretch>
              <a:fillRect/>
            </a:stretch>
          </p:blipFill>
          <p:spPr bwMode="auto">
            <a:xfrm>
              <a:off x="1344" y="1056"/>
              <a:ext cx="577" cy="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3" name="Picture 4"/>
            <p:cNvPicPr>
              <a:picLocks noChangeAspect="1" noChangeArrowheads="1"/>
            </p:cNvPicPr>
            <p:nvPr/>
          </p:nvPicPr>
          <p:blipFill>
            <a:blip r:embed="rId4" cstate="print">
              <a:clrChange>
                <a:clrFrom>
                  <a:srgbClr val="F5F4F0"/>
                </a:clrFrom>
                <a:clrTo>
                  <a:srgbClr val="F5F4F0">
                    <a:alpha val="0"/>
                  </a:srgbClr>
                </a:clrTo>
              </a:clrChange>
              <a:extLst>
                <a:ext uri="{28A0092B-C50C-407E-A947-70E740481C1C}">
                  <a14:useLocalDpi xmlns:a14="http://schemas.microsoft.com/office/drawing/2010/main" val="0"/>
                </a:ext>
              </a:extLst>
            </a:blip>
            <a:srcRect/>
            <a:stretch>
              <a:fillRect/>
            </a:stretch>
          </p:blipFill>
          <p:spPr bwMode="auto">
            <a:xfrm>
              <a:off x="2164" y="2013"/>
              <a:ext cx="660" cy="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4" name="Picture 5"/>
            <p:cNvPicPr>
              <a:picLocks noChangeAspect="1" noChangeArrowheads="1"/>
            </p:cNvPicPr>
            <p:nvPr/>
          </p:nvPicPr>
          <p:blipFill>
            <a:blip r:embed="rId3">
              <a:clrChange>
                <a:clrFrom>
                  <a:srgbClr val="F5F4F0"/>
                </a:clrFrom>
                <a:clrTo>
                  <a:srgbClr val="F5F4F0">
                    <a:alpha val="0"/>
                  </a:srgbClr>
                </a:clrTo>
              </a:clrChange>
              <a:extLst>
                <a:ext uri="{28A0092B-C50C-407E-A947-70E740481C1C}">
                  <a14:useLocalDpi xmlns:a14="http://schemas.microsoft.com/office/drawing/2010/main" val="0"/>
                </a:ext>
              </a:extLst>
            </a:blip>
            <a:srcRect/>
            <a:stretch>
              <a:fillRect/>
            </a:stretch>
          </p:blipFill>
          <p:spPr bwMode="auto">
            <a:xfrm>
              <a:off x="1344" y="2013"/>
              <a:ext cx="577" cy="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5" name="Picture 6"/>
            <p:cNvPicPr>
              <a:picLocks noChangeAspect="1" noChangeArrowheads="1"/>
            </p:cNvPicPr>
            <p:nvPr/>
          </p:nvPicPr>
          <p:blipFill>
            <a:blip r:embed="rId5" cstate="print">
              <a:clrChange>
                <a:clrFrom>
                  <a:srgbClr val="F5F4F0"/>
                </a:clrFrom>
                <a:clrTo>
                  <a:srgbClr val="F5F4F0">
                    <a:alpha val="0"/>
                  </a:srgbClr>
                </a:clrTo>
              </a:clrChange>
              <a:extLst>
                <a:ext uri="{28A0092B-C50C-407E-A947-70E740481C1C}">
                  <a14:useLocalDpi xmlns:a14="http://schemas.microsoft.com/office/drawing/2010/main" val="0"/>
                </a:ext>
              </a:extLst>
            </a:blip>
            <a:srcRect/>
            <a:stretch>
              <a:fillRect/>
            </a:stretch>
          </p:blipFill>
          <p:spPr bwMode="auto">
            <a:xfrm>
              <a:off x="2984" y="2013"/>
              <a:ext cx="578" cy="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6" name="Picture 7"/>
            <p:cNvPicPr>
              <a:picLocks noChangeAspect="1" noChangeArrowheads="1"/>
            </p:cNvPicPr>
            <p:nvPr/>
          </p:nvPicPr>
          <p:blipFill>
            <a:blip r:embed="rId5" cstate="print">
              <a:clrChange>
                <a:clrFrom>
                  <a:srgbClr val="F5F4F0"/>
                </a:clrFrom>
                <a:clrTo>
                  <a:srgbClr val="F5F4F0">
                    <a:alpha val="0"/>
                  </a:srgbClr>
                </a:clrTo>
              </a:clrChange>
              <a:extLst>
                <a:ext uri="{28A0092B-C50C-407E-A947-70E740481C1C}">
                  <a14:useLocalDpi xmlns:a14="http://schemas.microsoft.com/office/drawing/2010/main" val="0"/>
                </a:ext>
              </a:extLst>
            </a:blip>
            <a:srcRect/>
            <a:stretch>
              <a:fillRect/>
            </a:stretch>
          </p:blipFill>
          <p:spPr bwMode="auto">
            <a:xfrm>
              <a:off x="2164" y="1056"/>
              <a:ext cx="578" cy="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7" name="Picture 8"/>
            <p:cNvPicPr>
              <a:picLocks noChangeAspect="1" noChangeArrowheads="1"/>
            </p:cNvPicPr>
            <p:nvPr/>
          </p:nvPicPr>
          <p:blipFill>
            <a:blip r:embed="rId5" cstate="print">
              <a:clrChange>
                <a:clrFrom>
                  <a:srgbClr val="F5F4F0"/>
                </a:clrFrom>
                <a:clrTo>
                  <a:srgbClr val="F5F4F0">
                    <a:alpha val="0"/>
                  </a:srgbClr>
                </a:clrTo>
              </a:clrChange>
              <a:extLst>
                <a:ext uri="{28A0092B-C50C-407E-A947-70E740481C1C}">
                  <a14:useLocalDpi xmlns:a14="http://schemas.microsoft.com/office/drawing/2010/main" val="0"/>
                </a:ext>
              </a:extLst>
            </a:blip>
            <a:srcRect/>
            <a:stretch>
              <a:fillRect/>
            </a:stretch>
          </p:blipFill>
          <p:spPr bwMode="auto">
            <a:xfrm>
              <a:off x="2984" y="1056"/>
              <a:ext cx="578" cy="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8" name="Picture 9"/>
            <p:cNvPicPr>
              <a:picLocks noChangeAspect="1" noChangeArrowheads="1"/>
            </p:cNvPicPr>
            <p:nvPr/>
          </p:nvPicPr>
          <p:blipFill>
            <a:blip r:embed="rId3">
              <a:clrChange>
                <a:clrFrom>
                  <a:srgbClr val="F5F4F0"/>
                </a:clrFrom>
                <a:clrTo>
                  <a:srgbClr val="F5F4F0">
                    <a:alpha val="0"/>
                  </a:srgbClr>
                </a:clrTo>
              </a:clrChange>
              <a:extLst>
                <a:ext uri="{28A0092B-C50C-407E-A947-70E740481C1C}">
                  <a14:useLocalDpi xmlns:a14="http://schemas.microsoft.com/office/drawing/2010/main" val="0"/>
                </a:ext>
              </a:extLst>
            </a:blip>
            <a:srcRect/>
            <a:stretch>
              <a:fillRect/>
            </a:stretch>
          </p:blipFill>
          <p:spPr bwMode="auto">
            <a:xfrm>
              <a:off x="3839" y="2013"/>
              <a:ext cx="577" cy="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9" name="Picture 10"/>
            <p:cNvPicPr>
              <a:picLocks noChangeAspect="1" noChangeArrowheads="1"/>
            </p:cNvPicPr>
            <p:nvPr/>
          </p:nvPicPr>
          <p:blipFill>
            <a:blip r:embed="rId3">
              <a:clrChange>
                <a:clrFrom>
                  <a:srgbClr val="F5F4F0"/>
                </a:clrFrom>
                <a:clrTo>
                  <a:srgbClr val="F5F4F0">
                    <a:alpha val="0"/>
                  </a:srgbClr>
                </a:clrTo>
              </a:clrChange>
              <a:extLst>
                <a:ext uri="{28A0092B-C50C-407E-A947-70E740481C1C}">
                  <a14:useLocalDpi xmlns:a14="http://schemas.microsoft.com/office/drawing/2010/main" val="0"/>
                </a:ext>
              </a:extLst>
            </a:blip>
            <a:srcRect/>
            <a:stretch>
              <a:fillRect/>
            </a:stretch>
          </p:blipFill>
          <p:spPr bwMode="auto">
            <a:xfrm>
              <a:off x="3839" y="1056"/>
              <a:ext cx="577" cy="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2531" name="Text Box 11"/>
          <p:cNvSpPr txBox="1">
            <a:spLocks noChangeArrowheads="1"/>
          </p:cNvSpPr>
          <p:nvPr/>
        </p:nvSpPr>
        <p:spPr bwMode="auto">
          <a:xfrm>
            <a:off x="2667000" y="4572000"/>
            <a:ext cx="3733800" cy="5191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spcBef>
                <a:spcPct val="50000"/>
              </a:spcBef>
            </a:pPr>
            <a:r>
              <a:rPr lang="en-US" altLang="zh-CN" sz="2800" b="0">
                <a:ea typeface="宋体" pitchFamily="2" charset="-122"/>
              </a:rPr>
              <a:t>Minimize Repetition</a:t>
            </a:r>
          </a:p>
        </p:txBody>
      </p:sp>
    </p:spTree>
    <p:extLst>
      <p:ext uri="{BB962C8B-B14F-4D97-AF65-F5344CB8AC3E}">
        <p14:creationId xmlns:p14="http://schemas.microsoft.com/office/powerpoint/2010/main" val="956141785"/>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Group 3"/>
          <p:cNvGrpSpPr>
            <a:grpSpLocks/>
          </p:cNvGrpSpPr>
          <p:nvPr/>
        </p:nvGrpSpPr>
        <p:grpSpPr bwMode="auto">
          <a:xfrm>
            <a:off x="838200" y="0"/>
            <a:ext cx="7620000" cy="6858000"/>
            <a:chOff x="336" y="0"/>
            <a:chExt cx="4800" cy="4344"/>
          </a:xfrm>
        </p:grpSpPr>
        <p:pic>
          <p:nvPicPr>
            <p:cNvPr id="2355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 y="2208"/>
              <a:ext cx="4800" cy="2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 y="0"/>
              <a:ext cx="4560" cy="2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3555" name="AutoShape 6"/>
          <p:cNvSpPr>
            <a:spLocks noChangeArrowheads="1"/>
          </p:cNvSpPr>
          <p:nvPr/>
        </p:nvSpPr>
        <p:spPr bwMode="auto">
          <a:xfrm>
            <a:off x="1828800" y="1828800"/>
            <a:ext cx="457200" cy="228600"/>
          </a:xfrm>
          <a:prstGeom prst="rightArrow">
            <a:avLst>
              <a:gd name="adj1" fmla="val 77565"/>
              <a:gd name="adj2" fmla="val 122657"/>
            </a:avLst>
          </a:prstGeom>
          <a:solidFill>
            <a:srgbClr val="FF6600"/>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56" name="Line 2"/>
          <p:cNvSpPr>
            <a:spLocks noChangeShapeType="1"/>
          </p:cNvSpPr>
          <p:nvPr/>
        </p:nvSpPr>
        <p:spPr bwMode="auto">
          <a:xfrm>
            <a:off x="0" y="3429000"/>
            <a:ext cx="914400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557" name="Text Box 8"/>
          <p:cNvSpPr txBox="1">
            <a:spLocks noChangeArrowheads="1"/>
          </p:cNvSpPr>
          <p:nvPr/>
        </p:nvSpPr>
        <p:spPr bwMode="auto">
          <a:xfrm>
            <a:off x="76200" y="1798638"/>
            <a:ext cx="1600200" cy="944562"/>
          </a:xfrm>
          <a:prstGeom prst="rect">
            <a:avLst/>
          </a:prstGeom>
          <a:solidFill>
            <a:srgbClr val="FF66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r" eaLnBrk="1" hangingPunct="1">
              <a:spcBef>
                <a:spcPct val="50000"/>
              </a:spcBef>
            </a:pPr>
            <a:r>
              <a:rPr lang="en-US" altLang="zh-CN">
                <a:ea typeface="宋体" pitchFamily="2" charset="-122"/>
              </a:rPr>
              <a:t>Difference within duplications</a:t>
            </a:r>
          </a:p>
        </p:txBody>
      </p:sp>
    </p:spTree>
    <p:extLst>
      <p:ext uri="{BB962C8B-B14F-4D97-AF65-F5344CB8AC3E}">
        <p14:creationId xmlns:p14="http://schemas.microsoft.com/office/powerpoint/2010/main" val="2731927054"/>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7"/>
          <p:cNvGraphicFramePr>
            <a:graphicFrameLocks noGrp="1" noChangeAspect="1"/>
          </p:cNvGraphicFramePr>
          <p:nvPr>
            <p:ph idx="4294967295"/>
          </p:nvPr>
        </p:nvGraphicFramePr>
        <p:xfrm>
          <a:off x="457200" y="0"/>
          <a:ext cx="8458200" cy="6851650"/>
        </p:xfrm>
        <a:graphic>
          <a:graphicData uri="http://schemas.openxmlformats.org/presentationml/2006/ole">
            <mc:AlternateContent xmlns:mc="http://schemas.openxmlformats.org/markup-compatibility/2006">
              <mc:Choice xmlns:v="urn:schemas-microsoft-com:vml" Requires="v">
                <p:oleObj spid="_x0000_s9231" name="Bitmap Image" r:id="rId4" imgW="3809524" imgH="3086531" progId="Paint.Picture">
                  <p:embed/>
                </p:oleObj>
              </mc:Choice>
              <mc:Fallback>
                <p:oleObj name="Bitmap Image" r:id="rId4" imgW="3809524" imgH="3086531" progId="Paint.Picture">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0"/>
                        <a:ext cx="8458200" cy="685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0" y="692150"/>
            <a:ext cx="9144000" cy="540385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579" name="Rectangle 4"/>
          <p:cNvSpPr>
            <a:spLocks/>
          </p:cNvSpPr>
          <p:nvPr/>
        </p:nvSpPr>
        <p:spPr bwMode="auto">
          <a:xfrm>
            <a:off x="5867400" y="2590800"/>
            <a:ext cx="2819400" cy="400050"/>
          </a:xfrm>
          <a:prstGeom prst="rect">
            <a:avLst/>
          </a:prstGeom>
          <a:solidFill>
            <a:srgbClr val="FF6600"/>
          </a:solidFill>
          <a:ln w="28575">
            <a:solidFill>
              <a:srgbClr val="000000"/>
            </a:solidFill>
            <a:miter lim="800000"/>
            <a:headEnd/>
            <a:tailEnd/>
          </a:ln>
        </p:spPr>
        <p:txBody>
          <a:bodyPr lIns="45720" tIns="0" rIns="0" bIns="0"/>
          <a:lstStyle/>
          <a:p>
            <a:pPr marL="342900" indent="-342900" algn="ctr">
              <a:spcBef>
                <a:spcPct val="20000"/>
              </a:spcBef>
              <a:spcAft>
                <a:spcPts val="600"/>
              </a:spcAft>
              <a:buClr>
                <a:srgbClr val="6639B7"/>
              </a:buClr>
              <a:buFont typeface="Arial" charset="0"/>
              <a:buNone/>
            </a:pPr>
            <a:r>
              <a:rPr lang="en-US" altLang="zh-CN" sz="2000">
                <a:ea typeface="宋体" pitchFamily="2" charset="-122"/>
              </a:rPr>
              <a:t>Duplicate Conditions</a:t>
            </a:r>
          </a:p>
        </p:txBody>
      </p:sp>
      <p:sp>
        <p:nvSpPr>
          <p:cNvPr id="24580" name="Line 5"/>
          <p:cNvSpPr>
            <a:spLocks noChangeShapeType="1"/>
          </p:cNvSpPr>
          <p:nvPr/>
        </p:nvSpPr>
        <p:spPr bwMode="auto">
          <a:xfrm>
            <a:off x="6553200" y="1447800"/>
            <a:ext cx="6096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581" name="Line 6"/>
          <p:cNvSpPr>
            <a:spLocks noChangeShapeType="1"/>
          </p:cNvSpPr>
          <p:nvPr/>
        </p:nvSpPr>
        <p:spPr bwMode="auto">
          <a:xfrm flipV="1">
            <a:off x="4876800" y="3048000"/>
            <a:ext cx="12954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582" name="Line 7"/>
          <p:cNvSpPr>
            <a:spLocks noChangeShapeType="1"/>
          </p:cNvSpPr>
          <p:nvPr/>
        </p:nvSpPr>
        <p:spPr bwMode="auto">
          <a:xfrm flipH="1">
            <a:off x="6705600" y="3048000"/>
            <a:ext cx="457200" cy="2667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56641967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3505200" y="990600"/>
            <a:ext cx="5257800" cy="3617913"/>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603" name="Rectangle 3"/>
          <p:cNvSpPr>
            <a:spLocks noGrp="1"/>
          </p:cNvSpPr>
          <p:nvPr>
            <p:ph type="body" sz="half" idx="4294967295"/>
          </p:nvPr>
        </p:nvSpPr>
        <p:spPr>
          <a:xfrm>
            <a:off x="4191000" y="4876800"/>
            <a:ext cx="4214813" cy="400050"/>
          </a:xfrm>
          <a:solidFill>
            <a:srgbClr val="FF6600"/>
          </a:solidFill>
          <a:ln w="28575">
            <a:solidFill>
              <a:srgbClr val="000000"/>
            </a:solidFill>
            <a:miter lim="800000"/>
            <a:headEnd/>
            <a:tailEnd/>
          </a:ln>
        </p:spPr>
        <p:txBody>
          <a:bodyPr/>
          <a:lstStyle/>
          <a:p>
            <a:pPr algn="ctr" eaLnBrk="1" hangingPunct="1">
              <a:buFont typeface="Arial" charset="0"/>
              <a:buNone/>
            </a:pPr>
            <a:r>
              <a:rPr lang="en-US" altLang="zh-CN" b="1" smtClean="0">
                <a:solidFill>
                  <a:schemeClr val="tx1"/>
                </a:solidFill>
                <a:latin typeface="Arial" charset="0"/>
                <a:ea typeface="宋体" pitchFamily="2" charset="-122"/>
              </a:rPr>
              <a:t>Duplication in class hierarchy</a:t>
            </a:r>
          </a:p>
        </p:txBody>
      </p:sp>
      <p:sp>
        <p:nvSpPr>
          <p:cNvPr id="25604" name="Oval 4"/>
          <p:cNvSpPr>
            <a:spLocks noChangeArrowheads="1"/>
          </p:cNvSpPr>
          <p:nvPr/>
        </p:nvSpPr>
        <p:spPr bwMode="auto">
          <a:xfrm>
            <a:off x="898525" y="3749675"/>
            <a:ext cx="822325" cy="822325"/>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5" name="Rectangle 5"/>
          <p:cNvSpPr>
            <a:spLocks noChangeArrowheads="1"/>
          </p:cNvSpPr>
          <p:nvPr/>
        </p:nvSpPr>
        <p:spPr bwMode="auto">
          <a:xfrm>
            <a:off x="898525" y="1295400"/>
            <a:ext cx="774700" cy="773113"/>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6" name="AutoShape 6"/>
          <p:cNvSpPr>
            <a:spLocks noChangeArrowheads="1"/>
          </p:cNvSpPr>
          <p:nvPr/>
        </p:nvSpPr>
        <p:spPr bwMode="auto">
          <a:xfrm>
            <a:off x="838200" y="2441575"/>
            <a:ext cx="919163" cy="795338"/>
          </a:xfrm>
          <a:prstGeom prst="triangle">
            <a:avLst>
              <a:gd name="adj" fmla="val 50000"/>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7" name="Oval 7"/>
          <p:cNvSpPr>
            <a:spLocks noChangeArrowheads="1"/>
          </p:cNvSpPr>
          <p:nvPr/>
        </p:nvSpPr>
        <p:spPr bwMode="auto">
          <a:xfrm>
            <a:off x="2112963" y="3749675"/>
            <a:ext cx="822325" cy="822325"/>
          </a:xfrm>
          <a:prstGeom prst="ellipse">
            <a:avLst/>
          </a:prstGeom>
          <a:noFill/>
          <a:ln w="38100">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8" name="Rectangle 8"/>
          <p:cNvSpPr>
            <a:spLocks noChangeArrowheads="1"/>
          </p:cNvSpPr>
          <p:nvPr/>
        </p:nvSpPr>
        <p:spPr bwMode="auto">
          <a:xfrm>
            <a:off x="2112963" y="1295400"/>
            <a:ext cx="774700" cy="773113"/>
          </a:xfrm>
          <a:prstGeom prst="rect">
            <a:avLst/>
          </a:prstGeom>
          <a:noFill/>
          <a:ln w="381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9" name="AutoShape 9"/>
          <p:cNvSpPr>
            <a:spLocks noChangeArrowheads="1"/>
          </p:cNvSpPr>
          <p:nvPr/>
        </p:nvSpPr>
        <p:spPr bwMode="auto">
          <a:xfrm>
            <a:off x="2052638" y="2441575"/>
            <a:ext cx="919162" cy="793750"/>
          </a:xfrm>
          <a:prstGeom prst="triangle">
            <a:avLst>
              <a:gd name="adj" fmla="val 50000"/>
            </a:avLst>
          </a:prstGeom>
          <a:noFill/>
          <a:ln w="381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10" name="Line 10"/>
          <p:cNvSpPr>
            <a:spLocks noChangeShapeType="1"/>
          </p:cNvSpPr>
          <p:nvPr/>
        </p:nvSpPr>
        <p:spPr bwMode="auto">
          <a:xfrm>
            <a:off x="3505200" y="1219200"/>
            <a:ext cx="0" cy="3505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345105813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2" name="Group 6"/>
          <p:cNvGrpSpPr>
            <a:grpSpLocks/>
          </p:cNvGrpSpPr>
          <p:nvPr/>
        </p:nvGrpSpPr>
        <p:grpSpPr bwMode="auto">
          <a:xfrm>
            <a:off x="533400" y="1143000"/>
            <a:ext cx="7239000" cy="3886200"/>
            <a:chOff x="960" y="1152"/>
            <a:chExt cx="3922" cy="1968"/>
          </a:xfrm>
        </p:grpSpPr>
        <p:pic>
          <p:nvPicPr>
            <p:cNvPr id="30723" name="Picture 4"/>
            <p:cNvPicPr>
              <a:picLocks noChangeAspect="1" noChangeArrowheads="1"/>
            </p:cNvPicPr>
            <p:nvPr/>
          </p:nvPicPr>
          <p:blipFill>
            <a:blip r:embed="rId3">
              <a:clrChange>
                <a:clrFrom>
                  <a:srgbClr val="F5F4F0"/>
                </a:clrFrom>
                <a:clrTo>
                  <a:srgbClr val="F5F4F0">
                    <a:alpha val="0"/>
                  </a:srgbClr>
                </a:clrTo>
              </a:clrChange>
              <a:extLst>
                <a:ext uri="{28A0092B-C50C-407E-A947-70E740481C1C}">
                  <a14:useLocalDpi xmlns:a14="http://schemas.microsoft.com/office/drawing/2010/main" val="0"/>
                </a:ext>
              </a:extLst>
            </a:blip>
            <a:srcRect/>
            <a:stretch>
              <a:fillRect/>
            </a:stretch>
          </p:blipFill>
          <p:spPr bwMode="auto">
            <a:xfrm>
              <a:off x="3408" y="1152"/>
              <a:ext cx="1474" cy="1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24" name="Text Box 5"/>
            <p:cNvSpPr txBox="1">
              <a:spLocks noChangeArrowheads="1"/>
            </p:cNvSpPr>
            <p:nvPr/>
          </p:nvSpPr>
          <p:spPr bwMode="auto">
            <a:xfrm>
              <a:off x="960" y="1968"/>
              <a:ext cx="2112" cy="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r" eaLnBrk="1" hangingPunct="1">
                <a:spcBef>
                  <a:spcPct val="50000"/>
                </a:spcBef>
              </a:pPr>
              <a:r>
                <a:rPr lang="en-US" altLang="zh-CN" sz="2800" b="0">
                  <a:ea typeface="宋体" pitchFamily="2" charset="-122"/>
                </a:rPr>
                <a:t>Same Rate of Changing</a:t>
              </a:r>
            </a:p>
          </p:txBody>
        </p:sp>
      </p:grpSp>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7"/>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0" y="1752600"/>
            <a:ext cx="9144000" cy="2243138"/>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747" name="Line 9"/>
          <p:cNvSpPr>
            <a:spLocks noChangeShapeType="1"/>
          </p:cNvSpPr>
          <p:nvPr/>
        </p:nvSpPr>
        <p:spPr bwMode="auto">
          <a:xfrm flipH="1">
            <a:off x="7772400" y="2057400"/>
            <a:ext cx="914400" cy="2819400"/>
          </a:xfrm>
          <a:prstGeom prst="line">
            <a:avLst/>
          </a:prstGeom>
          <a:noFill/>
          <a:ln w="381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748" name="Line 10"/>
          <p:cNvSpPr>
            <a:spLocks noChangeShapeType="1"/>
          </p:cNvSpPr>
          <p:nvPr/>
        </p:nvSpPr>
        <p:spPr bwMode="auto">
          <a:xfrm>
            <a:off x="5791200" y="3810000"/>
            <a:ext cx="381000" cy="1066800"/>
          </a:xfrm>
          <a:prstGeom prst="line">
            <a:avLst/>
          </a:prstGeom>
          <a:noFill/>
          <a:ln w="381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749" name="Line 11"/>
          <p:cNvSpPr>
            <a:spLocks noChangeShapeType="1"/>
          </p:cNvSpPr>
          <p:nvPr/>
        </p:nvSpPr>
        <p:spPr bwMode="auto">
          <a:xfrm>
            <a:off x="8229600" y="1981200"/>
            <a:ext cx="7620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750" name="Line 12"/>
          <p:cNvSpPr>
            <a:spLocks noChangeShapeType="1"/>
          </p:cNvSpPr>
          <p:nvPr/>
        </p:nvSpPr>
        <p:spPr bwMode="auto">
          <a:xfrm>
            <a:off x="5715000" y="3771900"/>
            <a:ext cx="12192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751" name="Text Box 13"/>
          <p:cNvSpPr txBox="1">
            <a:spLocks noChangeArrowheads="1"/>
          </p:cNvSpPr>
          <p:nvPr/>
        </p:nvSpPr>
        <p:spPr bwMode="auto">
          <a:xfrm>
            <a:off x="5715000" y="4572000"/>
            <a:ext cx="2514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spcBef>
                <a:spcPct val="50000"/>
              </a:spcBef>
            </a:pPr>
            <a:r>
              <a:rPr lang="en-US" altLang="zh-CN">
                <a:solidFill>
                  <a:srgbClr val="FF0000"/>
                </a:solidFill>
                <a:ea typeface="宋体" pitchFamily="2" charset="-122"/>
              </a:rPr>
              <a:t>Different </a:t>
            </a:r>
            <a:br>
              <a:rPr lang="en-US" altLang="zh-CN">
                <a:solidFill>
                  <a:srgbClr val="FF0000"/>
                </a:solidFill>
                <a:ea typeface="宋体" pitchFamily="2" charset="-122"/>
              </a:rPr>
            </a:br>
            <a:r>
              <a:rPr lang="en-US" altLang="zh-CN">
                <a:solidFill>
                  <a:srgbClr val="FF0000"/>
                </a:solidFill>
                <a:ea typeface="宋体" pitchFamily="2" charset="-122"/>
              </a:rPr>
              <a:t>change rate</a:t>
            </a:r>
          </a:p>
        </p:txBody>
      </p:sp>
      <p:sp>
        <p:nvSpPr>
          <p:cNvPr id="31752" name="Line 14"/>
          <p:cNvSpPr>
            <a:spLocks noChangeShapeType="1"/>
          </p:cNvSpPr>
          <p:nvPr/>
        </p:nvSpPr>
        <p:spPr bwMode="auto">
          <a:xfrm>
            <a:off x="3733800" y="2209800"/>
            <a:ext cx="36576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753" name="Line 15"/>
          <p:cNvSpPr>
            <a:spLocks noChangeShapeType="1"/>
          </p:cNvSpPr>
          <p:nvPr/>
        </p:nvSpPr>
        <p:spPr bwMode="auto">
          <a:xfrm>
            <a:off x="3581400" y="1524000"/>
            <a:ext cx="304800" cy="4572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754" name="Text Box 16"/>
          <p:cNvSpPr txBox="1">
            <a:spLocks noChangeArrowheads="1"/>
          </p:cNvSpPr>
          <p:nvPr/>
        </p:nvSpPr>
        <p:spPr bwMode="auto">
          <a:xfrm>
            <a:off x="2209800" y="762000"/>
            <a:ext cx="2514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spcBef>
                <a:spcPct val="50000"/>
              </a:spcBef>
            </a:pPr>
            <a:r>
              <a:rPr lang="en-US" altLang="zh-CN">
                <a:solidFill>
                  <a:srgbClr val="FF0000"/>
                </a:solidFill>
                <a:ea typeface="宋体" pitchFamily="2" charset="-122"/>
              </a:rPr>
              <a:t>Condition on</a:t>
            </a:r>
            <a:br>
              <a:rPr lang="en-US" altLang="zh-CN">
                <a:solidFill>
                  <a:srgbClr val="FF0000"/>
                </a:solidFill>
                <a:ea typeface="宋体" pitchFamily="2" charset="-122"/>
              </a:rPr>
            </a:br>
            <a:r>
              <a:rPr lang="en-US" altLang="zh-CN">
                <a:solidFill>
                  <a:srgbClr val="FF0000"/>
                </a:solidFill>
                <a:ea typeface="宋体" pitchFamily="2" charset="-122"/>
              </a:rPr>
              <a:t>Procedure</a:t>
            </a:r>
          </a:p>
        </p:txBody>
      </p:sp>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4"/>
          <p:cNvPicPr>
            <a:picLocks noGrp="1" noChangeAspect="1" noChangeArrowheads="1"/>
          </p:cNvPicPr>
          <p:nvPr>
            <p:ph idx="4294967295"/>
          </p:nvPr>
        </p:nvPicPr>
        <p:blipFill>
          <a:blip r:embed="rId3">
            <a:clrChange>
              <a:clrFrom>
                <a:srgbClr val="F5F4F0"/>
              </a:clrFrom>
              <a:clrTo>
                <a:srgbClr val="F5F4F0">
                  <a:alpha val="0"/>
                </a:srgbClr>
              </a:clrTo>
            </a:clrChange>
            <a:extLst>
              <a:ext uri="{28A0092B-C50C-407E-A947-70E740481C1C}">
                <a14:useLocalDpi xmlns:a14="http://schemas.microsoft.com/office/drawing/2010/main" val="0"/>
              </a:ext>
            </a:extLst>
          </a:blip>
          <a:srcRect/>
          <a:stretch>
            <a:fillRect/>
          </a:stretch>
        </p:blipFill>
        <p:spPr>
          <a:xfrm>
            <a:off x="1981200" y="838200"/>
            <a:ext cx="4456113" cy="4495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p:cNvSpPr>
          <p:nvPr>
            <p:ph type="title" idx="4294967295"/>
          </p:nvPr>
        </p:nvSpPr>
        <p:spPr/>
        <p:txBody>
          <a:bodyPr/>
          <a:lstStyle/>
          <a:p>
            <a:pPr eaLnBrk="1" hangingPunct="1"/>
            <a:r>
              <a:rPr altLang="zh-CN" smtClean="0">
                <a:ea typeface="宋体" pitchFamily="2" charset="-122"/>
              </a:rPr>
              <a:t>Patterns</a:t>
            </a:r>
          </a:p>
        </p:txBody>
      </p:sp>
      <p:pic>
        <p:nvPicPr>
          <p:cNvPr id="33795" name="Picture 7"/>
          <p:cNvPicPr>
            <a:picLocks noGrp="1" noChangeAspect="1" noChangeArrowheads="1"/>
          </p:cNvPicPr>
          <p:nvPr>
            <p:ph sz="half" idx="4294967295"/>
          </p:nvPr>
        </p:nvPicPr>
        <p:blipFill>
          <a:blip r:embed="rId3">
            <a:clrChange>
              <a:clrFrom>
                <a:srgbClr val="F5F4F0"/>
              </a:clrFrom>
              <a:clrTo>
                <a:srgbClr val="F5F4F0">
                  <a:alpha val="0"/>
                </a:srgbClr>
              </a:clrTo>
            </a:clrChange>
            <a:extLst>
              <a:ext uri="{28A0092B-C50C-407E-A947-70E740481C1C}">
                <a14:useLocalDpi xmlns:a14="http://schemas.microsoft.com/office/drawing/2010/main" val="0"/>
              </a:ext>
            </a:extLst>
          </a:blip>
          <a:srcRect/>
          <a:stretch>
            <a:fillRect/>
          </a:stretch>
        </p:blipFill>
        <p:spPr>
          <a:xfrm>
            <a:off x="4114800" y="3048000"/>
            <a:ext cx="4800600" cy="3592513"/>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796" name="Text Box 12"/>
          <p:cNvSpPr txBox="1">
            <a:spLocks noChangeArrowheads="1"/>
          </p:cNvSpPr>
          <p:nvPr/>
        </p:nvSpPr>
        <p:spPr bwMode="auto">
          <a:xfrm>
            <a:off x="838200" y="1295400"/>
            <a:ext cx="7543800"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50000"/>
              </a:spcBef>
              <a:buFontTx/>
              <a:buChar char="•"/>
            </a:pPr>
            <a:r>
              <a:rPr lang="en-US" altLang="zh-CN" sz="2800" b="0">
                <a:solidFill>
                  <a:schemeClr val="bg2"/>
                </a:solidFill>
                <a:ea typeface="宋体" pitchFamily="2" charset="-122"/>
              </a:rPr>
              <a:t>Name</a:t>
            </a:r>
            <a:r>
              <a:rPr lang="en-US" altLang="zh-CN" sz="2800" b="0">
                <a:ea typeface="宋体" pitchFamily="2" charset="-122"/>
              </a:rPr>
              <a:t>: communication</a:t>
            </a:r>
          </a:p>
          <a:p>
            <a:pPr eaLnBrk="1" hangingPunct="1">
              <a:spcBef>
                <a:spcPct val="50000"/>
              </a:spcBef>
              <a:buFontTx/>
              <a:buChar char="•"/>
            </a:pPr>
            <a:r>
              <a:rPr lang="en-US" altLang="zh-CN" sz="2800" b="0">
                <a:solidFill>
                  <a:schemeClr val="bg2"/>
                </a:solidFill>
                <a:ea typeface="宋体" pitchFamily="2" charset="-122"/>
              </a:rPr>
              <a:t>Problem</a:t>
            </a:r>
            <a:r>
              <a:rPr lang="en-US" altLang="zh-CN" sz="2800" b="0">
                <a:ea typeface="宋体" pitchFamily="2" charset="-122"/>
              </a:rPr>
              <a:t>: relative priorities of the forces</a:t>
            </a:r>
          </a:p>
          <a:p>
            <a:pPr eaLnBrk="1" hangingPunct="1">
              <a:spcBef>
                <a:spcPct val="50000"/>
              </a:spcBef>
              <a:buFontTx/>
              <a:buChar char="•"/>
            </a:pPr>
            <a:r>
              <a:rPr lang="en-US" altLang="zh-CN" sz="2800" b="0">
                <a:solidFill>
                  <a:schemeClr val="bg2"/>
                </a:solidFill>
                <a:ea typeface="宋体" pitchFamily="2" charset="-122"/>
              </a:rPr>
              <a:t>Solution</a:t>
            </a:r>
            <a:r>
              <a:rPr lang="en-US" altLang="zh-CN" sz="2800" b="0">
                <a:ea typeface="宋体" pitchFamily="2" charset="-122"/>
              </a:rPr>
              <a:t>: avoid effort waste on “known” problems</a:t>
            </a:r>
          </a:p>
        </p:txBody>
      </p:sp>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p:cNvSpPr>
          <p:nvPr>
            <p:ph type="body" sz="half" idx="4294967295"/>
          </p:nvPr>
        </p:nvSpPr>
        <p:spPr>
          <a:xfrm>
            <a:off x="0" y="5486400"/>
            <a:ext cx="9144000" cy="457200"/>
          </a:xfrm>
        </p:spPr>
        <p:txBody>
          <a:bodyPr/>
          <a:lstStyle/>
          <a:p>
            <a:pPr eaLnBrk="1" hangingPunct="1">
              <a:buFont typeface="Arial" charset="0"/>
              <a:buNone/>
            </a:pPr>
            <a:r>
              <a:rPr lang="en-US" altLang="zh-CN" sz="3400" b="1" smtClean="0">
                <a:solidFill>
                  <a:schemeClr val="tx1"/>
                </a:solidFill>
                <a:ea typeface="宋体" pitchFamily="2" charset="-122"/>
              </a:rPr>
              <a:t>The Ponte Fabricio in Rome built in 62 BC</a:t>
            </a:r>
            <a:endParaRPr lang="zh-CN" altLang="en-US" sz="3400" b="1" smtClean="0">
              <a:solidFill>
                <a:schemeClr val="tx1"/>
              </a:solidFill>
              <a:ea typeface="宋体" pitchFamily="2" charset="-122"/>
            </a:endParaRPr>
          </a:p>
        </p:txBody>
      </p:sp>
      <p:pic>
        <p:nvPicPr>
          <p:cNvPr id="34819" name="Picture 4" descr="getfile"/>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0" y="381000"/>
            <a:ext cx="9144000" cy="4870450"/>
          </a:xfrm>
        </p:spPr>
      </p:pic>
    </p:spTree>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p:cNvSpPr>
          <p:nvPr>
            <p:ph type="title" idx="4294967295"/>
          </p:nvPr>
        </p:nvSpPr>
        <p:spPr>
          <a:xfrm>
            <a:off x="192088" y="244475"/>
            <a:ext cx="8645525" cy="746125"/>
          </a:xfrm>
          <a:solidFill>
            <a:srgbClr val="FF6600"/>
          </a:solidFill>
          <a:ln w="57150">
            <a:solidFill>
              <a:srgbClr val="000000"/>
            </a:solidFill>
            <a:miter lim="800000"/>
            <a:headEnd/>
            <a:tailEnd/>
          </a:ln>
        </p:spPr>
        <p:txBody>
          <a:bodyPr/>
          <a:lstStyle/>
          <a:p>
            <a:pPr algn="ctr" eaLnBrk="1" hangingPunct="1"/>
            <a:r>
              <a:rPr altLang="zh-CN" sz="3600" smtClean="0">
                <a:solidFill>
                  <a:schemeClr val="tx1"/>
                </a:solidFill>
                <a:ea typeface="宋体" pitchFamily="2" charset="-122"/>
              </a:rPr>
              <a:t>Class</a:t>
            </a:r>
          </a:p>
        </p:txBody>
      </p:sp>
      <p:pic>
        <p:nvPicPr>
          <p:cNvPr id="35843" name="Picture 4"/>
          <p:cNvPicPr>
            <a:picLocks noGrp="1" noChangeAspect="1" noChangeArrowheads="1"/>
          </p:cNvPicPr>
          <p:nvPr>
            <p:ph idx="4294967295"/>
          </p:nvPr>
        </p:nvPicPr>
        <p:blipFill>
          <a:blip r:embed="rId3">
            <a:clrChange>
              <a:clrFrom>
                <a:srgbClr val="F5F4F0"/>
              </a:clrFrom>
              <a:clrTo>
                <a:srgbClr val="F5F4F0">
                  <a:alpha val="0"/>
                </a:srgbClr>
              </a:clrTo>
            </a:clrChange>
            <a:extLst>
              <a:ext uri="{28A0092B-C50C-407E-A947-70E740481C1C}">
                <a14:useLocalDpi xmlns:a14="http://schemas.microsoft.com/office/drawing/2010/main" val="0"/>
              </a:ext>
            </a:extLst>
          </a:blip>
          <a:srcRect/>
          <a:stretch>
            <a:fillRect/>
          </a:stretch>
        </p:blipFill>
        <p:spPr>
          <a:xfrm>
            <a:off x="381000" y="1662113"/>
            <a:ext cx="4953000" cy="4205287"/>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844" name="Text Box 6"/>
          <p:cNvSpPr txBox="1">
            <a:spLocks noChangeArrowheads="1"/>
          </p:cNvSpPr>
          <p:nvPr/>
        </p:nvSpPr>
        <p:spPr bwMode="auto">
          <a:xfrm>
            <a:off x="5867400" y="4038600"/>
            <a:ext cx="3124200" cy="158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65138" indent="-465138"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50000"/>
              </a:spcBef>
              <a:buFontTx/>
              <a:buChar char="•"/>
            </a:pPr>
            <a:r>
              <a:rPr lang="en-US" altLang="zh-CN" sz="2800" b="0">
                <a:ea typeface="宋体" pitchFamily="2" charset="-122"/>
              </a:rPr>
              <a:t>“is a”</a:t>
            </a:r>
          </a:p>
          <a:p>
            <a:pPr eaLnBrk="1" hangingPunct="1">
              <a:spcBef>
                <a:spcPct val="50000"/>
              </a:spcBef>
              <a:buFontTx/>
              <a:buChar char="•"/>
            </a:pPr>
            <a:r>
              <a:rPr lang="en-US" altLang="zh-CN" sz="2800" b="0">
                <a:ea typeface="宋体" pitchFamily="2" charset="-122"/>
              </a:rPr>
              <a:t>Data &amp; Logic Together</a:t>
            </a:r>
          </a:p>
        </p:txBody>
      </p:sp>
    </p:spTree>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4"/>
          <p:cNvPicPr>
            <a:picLocks noGrp="1" noChangeAspect="1" noChangeArrowheads="1"/>
          </p:cNvPicPr>
          <p:nvPr>
            <p:ph idx="4294967295"/>
          </p:nvPr>
        </p:nvPicPr>
        <p:blipFill>
          <a:blip r:embed="rId3">
            <a:clrChange>
              <a:clrFrom>
                <a:srgbClr val="F5F4F0"/>
              </a:clrFrom>
              <a:clrTo>
                <a:srgbClr val="F5F4F0">
                  <a:alpha val="0"/>
                </a:srgbClr>
              </a:clrTo>
            </a:clrChange>
            <a:extLst>
              <a:ext uri="{28A0092B-C50C-407E-A947-70E740481C1C}">
                <a14:useLocalDpi xmlns:a14="http://schemas.microsoft.com/office/drawing/2010/main" val="0"/>
              </a:ext>
            </a:extLst>
          </a:blip>
          <a:srcRect/>
          <a:stretch>
            <a:fillRect/>
          </a:stretch>
        </p:blipFill>
        <p:spPr>
          <a:xfrm>
            <a:off x="1828800" y="914400"/>
            <a:ext cx="5715000" cy="3109913"/>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867" name="Text Box 6"/>
          <p:cNvSpPr txBox="1">
            <a:spLocks noChangeArrowheads="1"/>
          </p:cNvSpPr>
          <p:nvPr/>
        </p:nvSpPr>
        <p:spPr bwMode="auto">
          <a:xfrm>
            <a:off x="2286000" y="4343400"/>
            <a:ext cx="5334000" cy="116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50838" indent="-350838"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50000"/>
              </a:spcBef>
            </a:pPr>
            <a:r>
              <a:rPr lang="en-US" altLang="zh-CN" sz="2800" b="0">
                <a:ea typeface="宋体" pitchFamily="2" charset="-122"/>
              </a:rPr>
              <a:t>Simple Superclass Name</a:t>
            </a:r>
          </a:p>
          <a:p>
            <a:pPr eaLnBrk="1" hangingPunct="1">
              <a:spcBef>
                <a:spcPct val="50000"/>
              </a:spcBef>
            </a:pPr>
            <a:r>
              <a:rPr lang="en-US" altLang="zh-CN" sz="2800" b="0">
                <a:ea typeface="宋体" pitchFamily="2" charset="-122"/>
              </a:rPr>
              <a:t>Qualified Subclass Name</a:t>
            </a:r>
          </a:p>
        </p:txBody>
      </p:sp>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10"/>
          <p:cNvPicPr>
            <a:picLocks noGrp="1" noChangeAspect="1" noChangeArrowheads="1"/>
          </p:cNvPicPr>
          <p:nvPr>
            <p:ph sz="half" idx="4294967295"/>
          </p:nvPr>
        </p:nvPicPr>
        <p:blipFill>
          <a:blip r:embed="rId3">
            <a:clrChange>
              <a:clrFrom>
                <a:srgbClr val="F5F4F0"/>
              </a:clrFrom>
              <a:clrTo>
                <a:srgbClr val="F5F4F0">
                  <a:alpha val="0"/>
                </a:srgbClr>
              </a:clrTo>
            </a:clrChange>
            <a:extLst>
              <a:ext uri="{28A0092B-C50C-407E-A947-70E740481C1C}">
                <a14:useLocalDpi xmlns:a14="http://schemas.microsoft.com/office/drawing/2010/main" val="0"/>
              </a:ext>
            </a:extLst>
          </a:blip>
          <a:srcRect/>
          <a:stretch>
            <a:fillRect/>
          </a:stretch>
        </p:blipFill>
        <p:spPr>
          <a:xfrm>
            <a:off x="1524000" y="609600"/>
            <a:ext cx="5638800" cy="3986213"/>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891" name="Rectangle 3"/>
          <p:cNvSpPr>
            <a:spLocks noGrp="1"/>
          </p:cNvSpPr>
          <p:nvPr>
            <p:ph type="body" sz="half" idx="4294967295"/>
          </p:nvPr>
        </p:nvSpPr>
        <p:spPr>
          <a:xfrm>
            <a:off x="4800600" y="4724400"/>
            <a:ext cx="4038600" cy="1600200"/>
          </a:xfrm>
        </p:spPr>
        <p:txBody>
          <a:bodyPr/>
          <a:lstStyle/>
          <a:p>
            <a:pPr eaLnBrk="1" hangingPunct="1">
              <a:lnSpc>
                <a:spcPct val="90000"/>
              </a:lnSpc>
              <a:buFont typeface="Arial" charset="0"/>
              <a:buNone/>
            </a:pPr>
            <a:r>
              <a:rPr lang="en-US" altLang="zh-CN" sz="2400" dirty="0" smtClean="0">
                <a:latin typeface="Arial" charset="0"/>
                <a:ea typeface="宋体" pitchFamily="2" charset="-122"/>
              </a:rPr>
              <a:t>Inherit vs. Delegation</a:t>
            </a:r>
          </a:p>
          <a:p>
            <a:pPr lvl="1" eaLnBrk="1" hangingPunct="1">
              <a:lnSpc>
                <a:spcPct val="90000"/>
              </a:lnSpc>
            </a:pPr>
            <a:r>
              <a:rPr lang="en-US" altLang="zh-CN" sz="2400" dirty="0" smtClean="0">
                <a:latin typeface="Arial" charset="0"/>
                <a:ea typeface="宋体" pitchFamily="2" charset="-122"/>
              </a:rPr>
              <a:t>Reuse vs. Dependency</a:t>
            </a:r>
          </a:p>
          <a:p>
            <a:pPr lvl="1" eaLnBrk="1" hangingPunct="1">
              <a:lnSpc>
                <a:spcPct val="90000"/>
              </a:lnSpc>
            </a:pPr>
            <a:endParaRPr lang="en-US" altLang="zh-CN" sz="2400" dirty="0" smtClean="0">
              <a:latin typeface="Arial" charset="0"/>
              <a:ea typeface="宋体" pitchFamily="2" charset="-122"/>
            </a:endParaRPr>
          </a:p>
        </p:txBody>
      </p:sp>
      <p:sp>
        <p:nvSpPr>
          <p:cNvPr id="4" name="Rectangle 3"/>
          <p:cNvSpPr txBox="1">
            <a:spLocks/>
          </p:cNvSpPr>
          <p:nvPr/>
        </p:nvSpPr>
        <p:spPr bwMode="auto">
          <a:xfrm>
            <a:off x="990600" y="4724400"/>
            <a:ext cx="3686503"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0" rIns="0" bIns="0" numCol="1" anchor="t" anchorCtr="0" compatLnSpc="1">
            <a:prstTxWarp prst="textNoShape">
              <a:avLst/>
            </a:prstTxWarp>
          </a:bodyPr>
          <a:lstStyle>
            <a:lvl1pPr marL="171450" indent="-171450" algn="l" rtl="0" eaLnBrk="0" fontAlgn="base" hangingPunct="0">
              <a:spcBef>
                <a:spcPct val="20000"/>
              </a:spcBef>
              <a:spcAft>
                <a:spcPts val="600"/>
              </a:spcAft>
              <a:buClr>
                <a:srgbClr val="6639B7"/>
              </a:buClr>
              <a:buFont typeface="Arial" charset="0"/>
              <a:buChar char="•"/>
              <a:defRPr sz="2000" kern="1200">
                <a:solidFill>
                  <a:srgbClr val="404040"/>
                </a:solidFill>
                <a:latin typeface="+mn-lt"/>
                <a:ea typeface="+mn-ea"/>
                <a:cs typeface="+mn-cs"/>
              </a:defRPr>
            </a:lvl1pPr>
            <a:lvl2pPr marL="292100" indent="-177800" algn="l" rtl="0" eaLnBrk="0" fontAlgn="base" hangingPunct="0">
              <a:spcBef>
                <a:spcPct val="20000"/>
              </a:spcBef>
              <a:spcAft>
                <a:spcPts val="600"/>
              </a:spcAft>
              <a:buClr>
                <a:srgbClr val="6639B7"/>
              </a:buClr>
              <a:buFont typeface="Tahoma" pitchFamily="34" charset="0"/>
              <a:buChar char="­"/>
              <a:defRPr kern="1200">
                <a:solidFill>
                  <a:srgbClr val="404040"/>
                </a:solidFill>
                <a:latin typeface="+mn-lt"/>
                <a:ea typeface="+mn-ea"/>
                <a:cs typeface="+mn-cs"/>
              </a:defRPr>
            </a:lvl2pPr>
            <a:lvl3pPr marL="520700" indent="-228600" algn="l" rtl="0" eaLnBrk="0" fontAlgn="base" hangingPunct="0">
              <a:spcBef>
                <a:spcPct val="20000"/>
              </a:spcBef>
              <a:spcAft>
                <a:spcPts val="600"/>
              </a:spcAft>
              <a:buClr>
                <a:srgbClr val="6639B7"/>
              </a:buClr>
              <a:buFont typeface="Tahoma" pitchFamily="34" charset="0"/>
              <a:buChar char="­"/>
              <a:defRPr sz="1600" kern="1200">
                <a:solidFill>
                  <a:srgbClr val="404040"/>
                </a:solidFill>
                <a:latin typeface="+mn-lt"/>
                <a:ea typeface="+mn-ea"/>
                <a:cs typeface="+mn-cs"/>
              </a:defRPr>
            </a:lvl3pPr>
            <a:lvl4pPr marL="744538" indent="-228600" algn="l" rtl="0" eaLnBrk="0" fontAlgn="base" hangingPunct="0">
              <a:spcBef>
                <a:spcPct val="20000"/>
              </a:spcBef>
              <a:spcAft>
                <a:spcPts val="600"/>
              </a:spcAft>
              <a:buClr>
                <a:srgbClr val="6639B7"/>
              </a:buClr>
              <a:buFont typeface="Tahoma" pitchFamily="34" charset="0"/>
              <a:buChar char="­"/>
              <a:defRPr sz="1400" kern="1200">
                <a:solidFill>
                  <a:srgbClr val="404040"/>
                </a:solidFill>
                <a:latin typeface="+mn-lt"/>
                <a:ea typeface="+mn-ea"/>
                <a:cs typeface="+mn-cs"/>
              </a:defRPr>
            </a:lvl4pPr>
            <a:lvl5pPr marL="977900" indent="-228600" algn="l" rtl="0" eaLnBrk="0" fontAlgn="base" hangingPunct="0">
              <a:spcBef>
                <a:spcPct val="20000"/>
              </a:spcBef>
              <a:spcAft>
                <a:spcPts val="600"/>
              </a:spcAft>
              <a:buClr>
                <a:srgbClr val="6639B7"/>
              </a:buClr>
              <a:buFont typeface="Tahoma" pitchFamily="34" charset="0"/>
              <a:buChar char="­"/>
              <a:defRPr sz="1400" kern="1200">
                <a:solidFill>
                  <a:srgbClr val="40404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lnSpc>
                <a:spcPct val="90000"/>
              </a:lnSpc>
              <a:buFont typeface="Arial" charset="0"/>
              <a:buNone/>
            </a:pPr>
            <a:r>
              <a:rPr lang="en-US" altLang="zh-CN" sz="2400" b="0" dirty="0" smtClean="0">
                <a:latin typeface="Arial" charset="0"/>
                <a:ea typeface="宋体" pitchFamily="2" charset="-122"/>
              </a:rPr>
              <a:t>Code to Interface</a:t>
            </a:r>
          </a:p>
          <a:p>
            <a:pPr lvl="1" eaLnBrk="1" hangingPunct="1">
              <a:lnSpc>
                <a:spcPct val="90000"/>
              </a:lnSpc>
            </a:pPr>
            <a:r>
              <a:rPr lang="en-US" altLang="zh-CN" sz="2400" b="0" dirty="0" smtClean="0">
                <a:latin typeface="Arial" charset="0"/>
                <a:ea typeface="宋体" pitchFamily="2" charset="-122"/>
              </a:rPr>
              <a:t>Flexibility vs. Cost</a:t>
            </a:r>
          </a:p>
        </p:txBody>
      </p:sp>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5"/>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0" y="457200"/>
            <a:ext cx="9144000" cy="568007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3" name="Rectangle 3"/>
          <p:cNvSpPr>
            <a:spLocks noGrp="1"/>
          </p:cNvSpPr>
          <p:nvPr>
            <p:ph type="title" idx="4294967295"/>
          </p:nvPr>
        </p:nvSpPr>
        <p:spPr>
          <a:xfrm>
            <a:off x="2286000" y="2590800"/>
            <a:ext cx="6553200" cy="1143000"/>
          </a:xfrm>
        </p:spPr>
        <p:txBody>
          <a:bodyPr/>
          <a:lstStyle/>
          <a:p>
            <a:pPr eaLnBrk="1" hangingPunct="1"/>
            <a:r>
              <a:rPr altLang="zh-CN" sz="5400" smtClean="0">
                <a:solidFill>
                  <a:schemeClr val="tx1"/>
                </a:solidFill>
                <a:ea typeface="宋体" pitchFamily="2" charset="-122"/>
              </a:rPr>
              <a:t>  Why clean code</a:t>
            </a:r>
          </a:p>
        </p:txBody>
      </p:sp>
      <p:pic>
        <p:nvPicPr>
          <p:cNvPr id="10244" name="Picture 2"/>
          <p:cNvPicPr>
            <a:picLocks noGrp="1" noChangeAspect="1" noChangeArrowheads="1"/>
          </p:cNvPicPr>
          <p:nvPr>
            <p:ph sz="half" idx="4294967295"/>
          </p:nvPr>
        </p:nvPicPr>
        <p:blipFill>
          <a:blip r:embed="rId4">
            <a:clrChange>
              <a:clrFrom>
                <a:srgbClr val="F5F4F0"/>
              </a:clrFrom>
              <a:clrTo>
                <a:srgbClr val="F5F4F0">
                  <a:alpha val="0"/>
                </a:srgbClr>
              </a:clrTo>
            </a:clrChange>
            <a:extLst>
              <a:ext uri="{28A0092B-C50C-407E-A947-70E740481C1C}">
                <a14:useLocalDpi xmlns:a14="http://schemas.microsoft.com/office/drawing/2010/main" val="0"/>
              </a:ext>
            </a:extLst>
          </a:blip>
          <a:srcRect/>
          <a:stretch>
            <a:fillRect/>
          </a:stretch>
        </p:blipFill>
        <p:spPr>
          <a:xfrm>
            <a:off x="304800" y="1752600"/>
            <a:ext cx="2386013" cy="2544763"/>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p:cNvSpPr>
          <p:nvPr>
            <p:ph type="title" idx="4294967295"/>
          </p:nvPr>
        </p:nvSpPr>
        <p:spPr/>
        <p:txBody>
          <a:bodyPr/>
          <a:lstStyle/>
          <a:p>
            <a:pPr eaLnBrk="1" hangingPunct="1"/>
            <a:r>
              <a:rPr altLang="zh-CN" smtClean="0">
                <a:ea typeface="宋体" pitchFamily="2" charset="-122"/>
              </a:rPr>
              <a:t>Copy Program</a:t>
            </a:r>
            <a:br>
              <a:rPr altLang="zh-CN" smtClean="0">
                <a:ea typeface="宋体" pitchFamily="2" charset="-122"/>
              </a:rPr>
            </a:br>
            <a:r>
              <a:rPr altLang="zh-CN" smtClean="0">
                <a:ea typeface="宋体" pitchFamily="2" charset="-122"/>
              </a:rPr>
              <a:t>-- </a:t>
            </a:r>
            <a:r>
              <a:rPr altLang="zh-CN" b="0" smtClean="0">
                <a:ea typeface="宋体" pitchFamily="2" charset="-122"/>
              </a:rPr>
              <a:t>Copy characters from reader to writer</a:t>
            </a:r>
          </a:p>
        </p:txBody>
      </p:sp>
      <p:pic>
        <p:nvPicPr>
          <p:cNvPr id="38915" name="Picture 5"/>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1219200" y="1371600"/>
            <a:ext cx="6705600" cy="48006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4"/>
          <p:cNvSpPr>
            <a:spLocks noChangeArrowheads="1"/>
          </p:cNvSpPr>
          <p:nvPr/>
        </p:nvSpPr>
        <p:spPr bwMode="auto">
          <a:xfrm>
            <a:off x="882650" y="1600200"/>
            <a:ext cx="7499350" cy="33782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b="0" dirty="0">
                <a:solidFill>
                  <a:srgbClr val="00CC00"/>
                </a:solidFill>
                <a:latin typeface="GulimChe" pitchFamily="49" charset="-127"/>
                <a:ea typeface="GulimChe" pitchFamily="49" charset="-127"/>
              </a:rPr>
              <a:t>//remember to reset these flags </a:t>
            </a:r>
          </a:p>
          <a:p>
            <a:r>
              <a:rPr lang="en-US" altLang="zh-CN" sz="2400" b="0" dirty="0">
                <a:solidFill>
                  <a:srgbClr val="00CC00"/>
                </a:solidFill>
                <a:latin typeface="GulimChe" pitchFamily="49" charset="-127"/>
                <a:ea typeface="GulimChe" pitchFamily="49" charset="-127"/>
              </a:rPr>
              <a:t>public static </a:t>
            </a:r>
            <a:r>
              <a:rPr lang="en-US" altLang="zh-CN" sz="2400" b="0" dirty="0" err="1">
                <a:solidFill>
                  <a:srgbClr val="00CC00"/>
                </a:solidFill>
                <a:latin typeface="GulimChe" pitchFamily="49" charset="-127"/>
                <a:ea typeface="GulimChe" pitchFamily="49" charset="-127"/>
              </a:rPr>
              <a:t>bool</a:t>
            </a:r>
            <a:r>
              <a:rPr lang="en-US" altLang="zh-CN" sz="2400" b="0" dirty="0">
                <a:solidFill>
                  <a:srgbClr val="00CC00"/>
                </a:solidFill>
                <a:latin typeface="GulimChe" pitchFamily="49" charset="-127"/>
                <a:ea typeface="GulimChe" pitchFamily="49" charset="-127"/>
              </a:rPr>
              <a:t> </a:t>
            </a:r>
            <a:r>
              <a:rPr lang="en-US" altLang="zh-CN" sz="2400" b="0" dirty="0" err="1">
                <a:solidFill>
                  <a:srgbClr val="00CC00"/>
                </a:solidFill>
                <a:latin typeface="GulimChe" pitchFamily="49" charset="-127"/>
                <a:ea typeface="GulimChe" pitchFamily="49" charset="-127"/>
              </a:rPr>
              <a:t>ptFlag</a:t>
            </a:r>
            <a:r>
              <a:rPr lang="en-US" altLang="zh-CN" sz="2400" b="0" dirty="0">
                <a:solidFill>
                  <a:srgbClr val="00CC00"/>
                </a:solidFill>
                <a:latin typeface="GulimChe" pitchFamily="49" charset="-127"/>
                <a:ea typeface="GulimChe" pitchFamily="49" charset="-127"/>
              </a:rPr>
              <a:t> = false; </a:t>
            </a:r>
          </a:p>
          <a:p>
            <a:endParaRPr lang="en-US" altLang="zh-CN" sz="2400" b="0" dirty="0">
              <a:solidFill>
                <a:srgbClr val="00CC00"/>
              </a:solidFill>
              <a:latin typeface="GulimChe" pitchFamily="49" charset="-127"/>
              <a:ea typeface="GulimChe" pitchFamily="49" charset="-127"/>
            </a:endParaRPr>
          </a:p>
          <a:p>
            <a:r>
              <a:rPr lang="en-US" altLang="zh-CN" sz="2400" b="0" dirty="0">
                <a:solidFill>
                  <a:srgbClr val="00CC00"/>
                </a:solidFill>
                <a:latin typeface="GulimChe" pitchFamily="49" charset="-127"/>
                <a:ea typeface="GulimChe" pitchFamily="49" charset="-127"/>
              </a:rPr>
              <a:t>public static void Copy() { </a:t>
            </a:r>
          </a:p>
          <a:p>
            <a:r>
              <a:rPr lang="en-US" altLang="zh-CN" sz="2400" b="0" dirty="0">
                <a:solidFill>
                  <a:srgbClr val="00CC00"/>
                </a:solidFill>
                <a:latin typeface="GulimChe" pitchFamily="49" charset="-127"/>
                <a:ea typeface="GulimChe" pitchFamily="49" charset="-127"/>
              </a:rPr>
              <a:t>    char c; </a:t>
            </a:r>
          </a:p>
          <a:p>
            <a:r>
              <a:rPr lang="en-US" altLang="zh-CN" sz="2400" b="0" dirty="0">
                <a:solidFill>
                  <a:srgbClr val="00CC00"/>
                </a:solidFill>
                <a:latin typeface="GulimChe" pitchFamily="49" charset="-127"/>
                <a:ea typeface="GulimChe" pitchFamily="49" charset="-127"/>
              </a:rPr>
              <a:t>    while((c=(</a:t>
            </a:r>
            <a:r>
              <a:rPr lang="en-US" altLang="zh-CN" sz="2400" b="0" dirty="0" err="1">
                <a:solidFill>
                  <a:srgbClr val="00CC00"/>
                </a:solidFill>
                <a:latin typeface="GulimChe" pitchFamily="49" charset="-127"/>
                <a:ea typeface="GulimChe" pitchFamily="49" charset="-127"/>
              </a:rPr>
              <a:t>ptFlag</a:t>
            </a:r>
            <a:r>
              <a:rPr lang="en-US" altLang="zh-CN" sz="2400" b="0" dirty="0">
                <a:solidFill>
                  <a:srgbClr val="00CC00"/>
                </a:solidFill>
                <a:latin typeface="GulimChe" pitchFamily="49" charset="-127"/>
                <a:ea typeface="GulimChe" pitchFamily="49" charset="-127"/>
              </a:rPr>
              <a:t> ? </a:t>
            </a:r>
            <a:r>
              <a:rPr lang="en-US" altLang="zh-CN" sz="2400" b="0" dirty="0" err="1">
                <a:solidFill>
                  <a:srgbClr val="00CC00"/>
                </a:solidFill>
                <a:latin typeface="GulimChe" pitchFamily="49" charset="-127"/>
                <a:ea typeface="GulimChe" pitchFamily="49" charset="-127"/>
              </a:rPr>
              <a:t>PaperTape.Read</a:t>
            </a:r>
            <a:r>
              <a:rPr lang="en-US" altLang="zh-CN" sz="2400" b="0" dirty="0">
                <a:solidFill>
                  <a:srgbClr val="00CC00"/>
                </a:solidFill>
                <a:latin typeface="GulimChe" pitchFamily="49" charset="-127"/>
                <a:ea typeface="GulimChe" pitchFamily="49" charset="-127"/>
              </a:rPr>
              <a:t>() : </a:t>
            </a:r>
          </a:p>
          <a:p>
            <a:r>
              <a:rPr lang="en-US" altLang="zh-CN" sz="2400" b="0" dirty="0">
                <a:solidFill>
                  <a:srgbClr val="00CC00"/>
                </a:solidFill>
                <a:latin typeface="GulimChe" pitchFamily="49" charset="-127"/>
                <a:ea typeface="GulimChe" pitchFamily="49" charset="-127"/>
              </a:rPr>
              <a:t>                       </a:t>
            </a:r>
            <a:r>
              <a:rPr lang="en-US" altLang="zh-CN" sz="2400" b="0" dirty="0" err="1">
                <a:solidFill>
                  <a:srgbClr val="00CC00"/>
                </a:solidFill>
                <a:latin typeface="GulimChe" pitchFamily="49" charset="-127"/>
                <a:ea typeface="GulimChe" pitchFamily="49" charset="-127"/>
              </a:rPr>
              <a:t>Keyboard.Read</a:t>
            </a:r>
            <a:r>
              <a:rPr lang="en-US" altLang="zh-CN" sz="2400" b="0" dirty="0">
                <a:solidFill>
                  <a:srgbClr val="00CC00"/>
                </a:solidFill>
                <a:latin typeface="GulimChe" pitchFamily="49" charset="-127"/>
                <a:ea typeface="GulimChe" pitchFamily="49" charset="-127"/>
              </a:rPr>
              <a:t>())) != -1) </a:t>
            </a:r>
          </a:p>
          <a:p>
            <a:r>
              <a:rPr lang="en-US" altLang="zh-CN" sz="2400" b="0" dirty="0">
                <a:solidFill>
                  <a:srgbClr val="00CC00"/>
                </a:solidFill>
                <a:latin typeface="GulimChe" pitchFamily="49" charset="-127"/>
                <a:ea typeface="GulimChe" pitchFamily="49" charset="-127"/>
              </a:rPr>
              <a:t>        </a:t>
            </a:r>
            <a:r>
              <a:rPr lang="en-US" altLang="zh-CN" sz="2400" b="0" dirty="0" err="1">
                <a:solidFill>
                  <a:srgbClr val="00CC00"/>
                </a:solidFill>
                <a:latin typeface="GulimChe" pitchFamily="49" charset="-127"/>
                <a:ea typeface="GulimChe" pitchFamily="49" charset="-127"/>
              </a:rPr>
              <a:t>PaperTape.write</a:t>
            </a:r>
            <a:r>
              <a:rPr lang="en-US" altLang="zh-CN" sz="2400" b="0" dirty="0">
                <a:solidFill>
                  <a:srgbClr val="00CC00"/>
                </a:solidFill>
                <a:latin typeface="GulimChe" pitchFamily="49" charset="-127"/>
                <a:ea typeface="GulimChe" pitchFamily="49" charset="-127"/>
              </a:rPr>
              <a:t>(c);</a:t>
            </a:r>
          </a:p>
          <a:p>
            <a:r>
              <a:rPr lang="en-US" altLang="zh-CN" sz="2400" b="0" dirty="0">
                <a:solidFill>
                  <a:srgbClr val="00CC00"/>
                </a:solidFill>
                <a:latin typeface="GulimChe" pitchFamily="49" charset="-127"/>
                <a:ea typeface="GulimChe" pitchFamily="49" charset="-127"/>
              </a:rPr>
              <a:t>} </a:t>
            </a:r>
          </a:p>
        </p:txBody>
      </p:sp>
      <p:sp>
        <p:nvSpPr>
          <p:cNvPr id="39939" name="Text Box 9"/>
          <p:cNvSpPr txBox="1">
            <a:spLocks noChangeArrowheads="1"/>
          </p:cNvSpPr>
          <p:nvPr/>
        </p:nvSpPr>
        <p:spPr bwMode="auto">
          <a:xfrm>
            <a:off x="914400" y="914400"/>
            <a:ext cx="7543800" cy="579438"/>
          </a:xfrm>
          <a:prstGeom prst="rect">
            <a:avLst/>
          </a:prstGeom>
          <a:noFill/>
          <a:ln>
            <a:noFill/>
          </a:ln>
          <a:effectLst/>
          <a:extLst>
            <a:ext uri="{909E8E84-426E-40DD-AFC4-6F175D3DCCD1}">
              <a14:hiddenFill xmlns:a14="http://schemas.microsoft.com/office/drawing/2010/main">
                <a:solidFill>
                  <a:srgbClr val="FF6600"/>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50000"/>
              </a:spcBef>
            </a:pPr>
            <a:r>
              <a:rPr lang="en-US" altLang="zh-CN" sz="3200">
                <a:ea typeface="宋体" pitchFamily="2" charset="-122"/>
              </a:rPr>
              <a:t>Depend on Implementation</a:t>
            </a:r>
          </a:p>
        </p:txBody>
      </p:sp>
    </p:spTree>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p:cNvSpPr>
            <a:spLocks noChangeArrowheads="1"/>
          </p:cNvSpPr>
          <p:nvPr/>
        </p:nvSpPr>
        <p:spPr bwMode="auto">
          <a:xfrm>
            <a:off x="1371600" y="2286000"/>
            <a:ext cx="6553200" cy="264795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sz="2400" b="0">
                <a:solidFill>
                  <a:srgbClr val="00CC00"/>
                </a:solidFill>
                <a:latin typeface="GulimChe" pitchFamily="49" charset="-127"/>
                <a:ea typeface="GulimChe" pitchFamily="49" charset="-127"/>
              </a:rPr>
              <a:t>private Reader * reader;</a:t>
            </a:r>
          </a:p>
          <a:p>
            <a:endParaRPr lang="en-US" altLang="zh-CN" sz="2400" b="0">
              <a:solidFill>
                <a:srgbClr val="00CC00"/>
              </a:solidFill>
              <a:latin typeface="GulimChe" pitchFamily="49" charset="-127"/>
              <a:ea typeface="GulimChe" pitchFamily="49" charset="-127"/>
            </a:endParaRPr>
          </a:p>
          <a:p>
            <a:r>
              <a:rPr lang="en-US" altLang="zh-CN" sz="2400" b="0">
                <a:solidFill>
                  <a:srgbClr val="00CC00"/>
                </a:solidFill>
                <a:latin typeface="GulimChe" pitchFamily="49" charset="-127"/>
                <a:ea typeface="GulimChe" pitchFamily="49" charset="-127"/>
              </a:rPr>
              <a:t>public void Copy() { </a:t>
            </a:r>
          </a:p>
          <a:p>
            <a:r>
              <a:rPr lang="en-US" altLang="zh-CN" sz="2400" b="0">
                <a:solidFill>
                  <a:srgbClr val="00CC00"/>
                </a:solidFill>
                <a:latin typeface="GulimChe" pitchFamily="49" charset="-127"/>
                <a:ea typeface="GulimChe" pitchFamily="49" charset="-127"/>
              </a:rPr>
              <a:t>    char c; </a:t>
            </a:r>
          </a:p>
          <a:p>
            <a:r>
              <a:rPr lang="en-US" altLang="zh-CN" sz="2400" b="0">
                <a:solidFill>
                  <a:srgbClr val="00CC00"/>
                </a:solidFill>
                <a:latin typeface="GulimChe" pitchFamily="49" charset="-127"/>
                <a:ea typeface="GulimChe" pitchFamily="49" charset="-127"/>
              </a:rPr>
              <a:t>    while((c=reader-&gt;read()) != -1) </a:t>
            </a:r>
          </a:p>
          <a:p>
            <a:r>
              <a:rPr lang="en-US" altLang="zh-CN" sz="2400" b="0">
                <a:solidFill>
                  <a:srgbClr val="00CC00"/>
                </a:solidFill>
                <a:latin typeface="GulimChe" pitchFamily="49" charset="-127"/>
                <a:ea typeface="GulimChe" pitchFamily="49" charset="-127"/>
              </a:rPr>
              <a:t>        PaperTape.write(c);</a:t>
            </a:r>
          </a:p>
          <a:p>
            <a:r>
              <a:rPr lang="en-US" altLang="zh-CN" sz="2400" b="0">
                <a:solidFill>
                  <a:srgbClr val="00CC00"/>
                </a:solidFill>
                <a:latin typeface="GulimChe" pitchFamily="49" charset="-127"/>
                <a:ea typeface="GulimChe" pitchFamily="49" charset="-127"/>
              </a:rPr>
              <a:t>} </a:t>
            </a:r>
          </a:p>
        </p:txBody>
      </p:sp>
      <p:sp>
        <p:nvSpPr>
          <p:cNvPr id="40963" name="Text Box 7"/>
          <p:cNvSpPr txBox="1">
            <a:spLocks noChangeArrowheads="1"/>
          </p:cNvSpPr>
          <p:nvPr/>
        </p:nvSpPr>
        <p:spPr bwMode="auto">
          <a:xfrm>
            <a:off x="1371600" y="1600200"/>
            <a:ext cx="6553200" cy="579438"/>
          </a:xfrm>
          <a:prstGeom prst="rect">
            <a:avLst/>
          </a:prstGeom>
          <a:noFill/>
          <a:ln>
            <a:noFill/>
          </a:ln>
          <a:effectLst/>
          <a:extLst>
            <a:ext uri="{909E8E84-426E-40DD-AFC4-6F175D3DCCD1}">
              <a14:hiddenFill xmlns:a14="http://schemas.microsoft.com/office/drawing/2010/main">
                <a:solidFill>
                  <a:srgbClr val="FF6600"/>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50000"/>
              </a:spcBef>
            </a:pPr>
            <a:r>
              <a:rPr lang="en-US" altLang="zh-CN" sz="3200">
                <a:ea typeface="宋体" pitchFamily="2" charset="-122"/>
              </a:rPr>
              <a:t>Code to Interface</a:t>
            </a:r>
          </a:p>
        </p:txBody>
      </p:sp>
      <p:sp>
        <p:nvSpPr>
          <p:cNvPr id="40964" name="Rectangle 8"/>
          <p:cNvSpPr>
            <a:spLocks noChangeArrowheads="1"/>
          </p:cNvSpPr>
          <p:nvPr/>
        </p:nvSpPr>
        <p:spPr bwMode="auto">
          <a:xfrm>
            <a:off x="3476625" y="3790950"/>
            <a:ext cx="2133600" cy="365125"/>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en-US" altLang="zh-CN" sz="2400" b="0">
                <a:solidFill>
                  <a:srgbClr val="003399"/>
                </a:solidFill>
                <a:latin typeface="GulimChe" pitchFamily="49" charset="-127"/>
                <a:ea typeface="GulimChe" pitchFamily="49" charset="-127"/>
              </a:rPr>
              <a:t>reader-&gt;read()</a:t>
            </a:r>
            <a:endParaRPr lang="zh-CN" altLang="en-US" sz="2400" b="0">
              <a:solidFill>
                <a:srgbClr val="003399"/>
              </a:solidFill>
              <a:latin typeface="GulimChe" pitchFamily="49" charset="-127"/>
              <a:ea typeface="GulimChe" pitchFamily="49" charset="-127"/>
            </a:endParaRPr>
          </a:p>
        </p:txBody>
      </p:sp>
    </p:spTree>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2" descr="Large confetti"/>
          <p:cNvSpPr>
            <a:spLocks noChangeArrowheads="1"/>
          </p:cNvSpPr>
          <p:nvPr/>
        </p:nvSpPr>
        <p:spPr bwMode="auto">
          <a:xfrm>
            <a:off x="685800" y="762000"/>
            <a:ext cx="3733800" cy="1600200"/>
          </a:xfrm>
          <a:prstGeom prst="rect">
            <a:avLst/>
          </a:prstGeom>
          <a:pattFill prst="lgConfetti">
            <a:fgClr>
              <a:srgbClr val="AAFCEC"/>
            </a:fgClr>
            <a:bgClr>
              <a:srgbClr val="FFFFFF"/>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987" name="Text Box 17"/>
          <p:cNvSpPr txBox="1">
            <a:spLocks noChangeArrowheads="1"/>
          </p:cNvSpPr>
          <p:nvPr/>
        </p:nvSpPr>
        <p:spPr bwMode="auto">
          <a:xfrm>
            <a:off x="990600" y="990600"/>
            <a:ext cx="2514600" cy="119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50000"/>
              </a:spcBef>
            </a:pPr>
            <a:r>
              <a:rPr lang="en-US" altLang="zh-CN">
                <a:ea typeface="宋体" pitchFamily="2" charset="-122"/>
              </a:rPr>
              <a:t>int add(){</a:t>
            </a:r>
          </a:p>
          <a:p>
            <a:pPr eaLnBrk="1" hangingPunct="1">
              <a:spcBef>
                <a:spcPct val="50000"/>
              </a:spcBef>
            </a:pPr>
            <a:r>
              <a:rPr lang="en-US" altLang="zh-CN">
                <a:ea typeface="宋体" pitchFamily="2" charset="-122"/>
              </a:rPr>
              <a:t>    return 1 + 1;</a:t>
            </a:r>
          </a:p>
          <a:p>
            <a:pPr eaLnBrk="1" hangingPunct="1">
              <a:spcBef>
                <a:spcPct val="50000"/>
              </a:spcBef>
            </a:pPr>
            <a:r>
              <a:rPr lang="en-US" altLang="zh-CN">
                <a:ea typeface="宋体" pitchFamily="2" charset="-122"/>
              </a:rPr>
              <a:t>}</a:t>
            </a:r>
          </a:p>
        </p:txBody>
      </p:sp>
      <p:grpSp>
        <p:nvGrpSpPr>
          <p:cNvPr id="41988" name="Group 27"/>
          <p:cNvGrpSpPr>
            <a:grpSpLocks/>
          </p:cNvGrpSpPr>
          <p:nvPr/>
        </p:nvGrpSpPr>
        <p:grpSpPr bwMode="auto">
          <a:xfrm>
            <a:off x="685800" y="3200400"/>
            <a:ext cx="3733800" cy="2514600"/>
            <a:chOff x="2976" y="240"/>
            <a:chExt cx="2352" cy="1584"/>
          </a:xfrm>
        </p:grpSpPr>
        <p:sp>
          <p:nvSpPr>
            <p:cNvPr id="42001" name="Rectangle 23" descr="Dark vertical"/>
            <p:cNvSpPr>
              <a:spLocks noChangeArrowheads="1"/>
            </p:cNvSpPr>
            <p:nvPr/>
          </p:nvSpPr>
          <p:spPr bwMode="auto">
            <a:xfrm>
              <a:off x="2976" y="240"/>
              <a:ext cx="2352" cy="1584"/>
            </a:xfrm>
            <a:prstGeom prst="rect">
              <a:avLst/>
            </a:prstGeom>
            <a:pattFill prst="dkVert">
              <a:fgClr>
                <a:srgbClr val="FFFFB5"/>
              </a:fgClr>
              <a:bgClr>
                <a:srgbClr val="FFFFFF"/>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002" name="Text Box 18"/>
            <p:cNvSpPr txBox="1">
              <a:spLocks noChangeArrowheads="1"/>
            </p:cNvSpPr>
            <p:nvPr/>
          </p:nvSpPr>
          <p:spPr bwMode="auto">
            <a:xfrm>
              <a:off x="3072" y="384"/>
              <a:ext cx="1584"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50000"/>
                </a:spcBef>
              </a:pPr>
              <a:r>
                <a:rPr lang="en-US" altLang="zh-CN">
                  <a:ea typeface="宋体" pitchFamily="2" charset="-122"/>
                </a:rPr>
                <a:t>void copy(){</a:t>
              </a:r>
            </a:p>
            <a:p>
              <a:pPr eaLnBrk="1" hangingPunct="1">
                <a:spcBef>
                  <a:spcPct val="50000"/>
                </a:spcBef>
              </a:pPr>
              <a:r>
                <a:rPr lang="en-US" altLang="zh-CN">
                  <a:ea typeface="宋体" pitchFamily="2" charset="-122"/>
                </a:rPr>
                <a:t>    …</a:t>
              </a:r>
            </a:p>
            <a:p>
              <a:pPr eaLnBrk="1" hangingPunct="1">
                <a:spcBef>
                  <a:spcPct val="50000"/>
                </a:spcBef>
              </a:pPr>
              <a:r>
                <a:rPr lang="en-US" altLang="zh-CN">
                  <a:ea typeface="宋体" pitchFamily="2" charset="-122"/>
                </a:rPr>
                <a:t>    keyBoard-&gt;read();</a:t>
              </a:r>
            </a:p>
            <a:p>
              <a:pPr eaLnBrk="1" hangingPunct="1">
                <a:spcBef>
                  <a:spcPct val="50000"/>
                </a:spcBef>
              </a:pPr>
              <a:r>
                <a:rPr lang="en-US" altLang="zh-CN">
                  <a:ea typeface="宋体" pitchFamily="2" charset="-122"/>
                </a:rPr>
                <a:t>    …</a:t>
              </a:r>
            </a:p>
            <a:p>
              <a:pPr eaLnBrk="1" hangingPunct="1">
                <a:spcBef>
                  <a:spcPct val="50000"/>
                </a:spcBef>
              </a:pPr>
              <a:r>
                <a:rPr lang="en-US" altLang="zh-CN">
                  <a:ea typeface="宋体" pitchFamily="2" charset="-122"/>
                </a:rPr>
                <a:t>}</a:t>
              </a:r>
            </a:p>
          </p:txBody>
        </p:sp>
      </p:grpSp>
      <p:grpSp>
        <p:nvGrpSpPr>
          <p:cNvPr id="41989" name="Group 28"/>
          <p:cNvGrpSpPr>
            <a:grpSpLocks/>
          </p:cNvGrpSpPr>
          <p:nvPr/>
        </p:nvGrpSpPr>
        <p:grpSpPr bwMode="auto">
          <a:xfrm>
            <a:off x="5105400" y="762000"/>
            <a:ext cx="3733800" cy="1600200"/>
            <a:chOff x="432" y="2448"/>
            <a:chExt cx="2352" cy="1008"/>
          </a:xfrm>
        </p:grpSpPr>
        <p:sp>
          <p:nvSpPr>
            <p:cNvPr id="41999" name="Rectangle 24" descr="Large confetti"/>
            <p:cNvSpPr>
              <a:spLocks noChangeArrowheads="1"/>
            </p:cNvSpPr>
            <p:nvPr/>
          </p:nvSpPr>
          <p:spPr bwMode="auto">
            <a:xfrm>
              <a:off x="432" y="2448"/>
              <a:ext cx="2352" cy="1008"/>
            </a:xfrm>
            <a:prstGeom prst="rect">
              <a:avLst/>
            </a:prstGeom>
            <a:pattFill prst="lgConfetti">
              <a:fgClr>
                <a:srgbClr val="AAFCEC"/>
              </a:fgClr>
              <a:bgClr>
                <a:srgbClr val="FFFFFF"/>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000" name="Text Box 19"/>
            <p:cNvSpPr txBox="1">
              <a:spLocks noChangeArrowheads="1"/>
            </p:cNvSpPr>
            <p:nvPr/>
          </p:nvSpPr>
          <p:spPr bwMode="auto">
            <a:xfrm>
              <a:off x="528" y="2609"/>
              <a:ext cx="1584" cy="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50000"/>
                </a:spcBef>
              </a:pPr>
              <a:r>
                <a:rPr lang="en-US" altLang="zh-CN">
                  <a:ea typeface="宋体" pitchFamily="2" charset="-122"/>
                </a:rPr>
                <a:t>int add(int </a:t>
              </a:r>
              <a:r>
                <a:rPr lang="en-US" altLang="zh-CN">
                  <a:solidFill>
                    <a:srgbClr val="FF0000"/>
                  </a:solidFill>
                  <a:ea typeface="宋体" pitchFamily="2" charset="-122"/>
                </a:rPr>
                <a:t>x</a:t>
              </a:r>
              <a:r>
                <a:rPr lang="en-US" altLang="zh-CN">
                  <a:ea typeface="宋体" pitchFamily="2" charset="-122"/>
                </a:rPr>
                <a:t>, int </a:t>
              </a:r>
              <a:r>
                <a:rPr lang="en-US" altLang="zh-CN">
                  <a:solidFill>
                    <a:srgbClr val="FF0000"/>
                  </a:solidFill>
                  <a:ea typeface="宋体" pitchFamily="2" charset="-122"/>
                </a:rPr>
                <a:t>y</a:t>
              </a:r>
              <a:r>
                <a:rPr lang="en-US" altLang="zh-CN">
                  <a:ea typeface="宋体" pitchFamily="2" charset="-122"/>
                </a:rPr>
                <a:t>){</a:t>
              </a:r>
            </a:p>
            <a:p>
              <a:pPr eaLnBrk="1" hangingPunct="1">
                <a:spcBef>
                  <a:spcPct val="50000"/>
                </a:spcBef>
              </a:pPr>
              <a:r>
                <a:rPr lang="en-US" altLang="zh-CN">
                  <a:ea typeface="宋体" pitchFamily="2" charset="-122"/>
                </a:rPr>
                <a:t>    return </a:t>
              </a:r>
              <a:r>
                <a:rPr lang="en-US" altLang="zh-CN">
                  <a:solidFill>
                    <a:srgbClr val="FF0000"/>
                  </a:solidFill>
                  <a:ea typeface="宋体" pitchFamily="2" charset="-122"/>
                </a:rPr>
                <a:t>x</a:t>
              </a:r>
              <a:r>
                <a:rPr lang="en-US" altLang="zh-CN">
                  <a:ea typeface="宋体" pitchFamily="2" charset="-122"/>
                </a:rPr>
                <a:t> + </a:t>
              </a:r>
              <a:r>
                <a:rPr lang="en-US" altLang="zh-CN">
                  <a:solidFill>
                    <a:srgbClr val="FF0000"/>
                  </a:solidFill>
                  <a:ea typeface="宋体" pitchFamily="2" charset="-122"/>
                </a:rPr>
                <a:t>y</a:t>
              </a:r>
              <a:r>
                <a:rPr lang="en-US" altLang="zh-CN">
                  <a:ea typeface="宋体" pitchFamily="2" charset="-122"/>
                </a:rPr>
                <a:t>;</a:t>
              </a:r>
            </a:p>
            <a:p>
              <a:pPr eaLnBrk="1" hangingPunct="1">
                <a:spcBef>
                  <a:spcPct val="50000"/>
                </a:spcBef>
              </a:pPr>
              <a:r>
                <a:rPr lang="en-US" altLang="zh-CN">
                  <a:ea typeface="宋体" pitchFamily="2" charset="-122"/>
                </a:rPr>
                <a:t>}</a:t>
              </a:r>
            </a:p>
          </p:txBody>
        </p:sp>
      </p:grpSp>
      <p:grpSp>
        <p:nvGrpSpPr>
          <p:cNvPr id="41990" name="Group 29"/>
          <p:cNvGrpSpPr>
            <a:grpSpLocks/>
          </p:cNvGrpSpPr>
          <p:nvPr/>
        </p:nvGrpSpPr>
        <p:grpSpPr bwMode="auto">
          <a:xfrm>
            <a:off x="5105400" y="3200400"/>
            <a:ext cx="3810000" cy="2514600"/>
            <a:chOff x="3024" y="2400"/>
            <a:chExt cx="2400" cy="1584"/>
          </a:xfrm>
        </p:grpSpPr>
        <p:sp>
          <p:nvSpPr>
            <p:cNvPr id="41997" name="Rectangle 26" descr="Dark vertical"/>
            <p:cNvSpPr>
              <a:spLocks noChangeArrowheads="1"/>
            </p:cNvSpPr>
            <p:nvPr/>
          </p:nvSpPr>
          <p:spPr bwMode="auto">
            <a:xfrm>
              <a:off x="3024" y="2400"/>
              <a:ext cx="2352" cy="1584"/>
            </a:xfrm>
            <a:prstGeom prst="rect">
              <a:avLst/>
            </a:prstGeom>
            <a:pattFill prst="dkVert">
              <a:fgClr>
                <a:srgbClr val="FFFFB5"/>
              </a:fgClr>
              <a:bgClr>
                <a:srgbClr val="FFFFFF"/>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998" name="Text Box 21"/>
            <p:cNvSpPr txBox="1">
              <a:spLocks noChangeArrowheads="1"/>
            </p:cNvSpPr>
            <p:nvPr/>
          </p:nvSpPr>
          <p:spPr bwMode="auto">
            <a:xfrm>
              <a:off x="3072" y="2569"/>
              <a:ext cx="235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50000"/>
                </a:spcBef>
              </a:pPr>
              <a:r>
                <a:rPr lang="en-US" altLang="zh-CN">
                  <a:ea typeface="宋体" pitchFamily="2" charset="-122"/>
                </a:rPr>
                <a:t>void copy(Reader * </a:t>
              </a:r>
              <a:r>
                <a:rPr lang="en-US" altLang="zh-CN">
                  <a:solidFill>
                    <a:srgbClr val="FF0000"/>
                  </a:solidFill>
                  <a:ea typeface="宋体" pitchFamily="2" charset="-122"/>
                </a:rPr>
                <a:t>reader</a:t>
              </a:r>
              <a:r>
                <a:rPr lang="en-US" altLang="zh-CN">
                  <a:ea typeface="宋体" pitchFamily="2" charset="-122"/>
                </a:rPr>
                <a:t>){</a:t>
              </a:r>
            </a:p>
            <a:p>
              <a:pPr eaLnBrk="1" hangingPunct="1">
                <a:spcBef>
                  <a:spcPct val="50000"/>
                </a:spcBef>
              </a:pPr>
              <a:r>
                <a:rPr lang="en-US" altLang="zh-CN">
                  <a:ea typeface="宋体" pitchFamily="2" charset="-122"/>
                </a:rPr>
                <a:t>    …</a:t>
              </a:r>
            </a:p>
            <a:p>
              <a:pPr eaLnBrk="1" hangingPunct="1">
                <a:spcBef>
                  <a:spcPct val="50000"/>
                </a:spcBef>
              </a:pPr>
              <a:r>
                <a:rPr lang="en-US" altLang="zh-CN">
                  <a:ea typeface="宋体" pitchFamily="2" charset="-122"/>
                </a:rPr>
                <a:t>    </a:t>
              </a:r>
              <a:r>
                <a:rPr lang="en-US" altLang="zh-CN">
                  <a:solidFill>
                    <a:srgbClr val="FF0000"/>
                  </a:solidFill>
                  <a:ea typeface="宋体" pitchFamily="2" charset="-122"/>
                </a:rPr>
                <a:t>reader-</a:t>
              </a:r>
              <a:r>
                <a:rPr lang="en-US" altLang="zh-CN">
                  <a:ea typeface="宋体" pitchFamily="2" charset="-122"/>
                </a:rPr>
                <a:t>&gt;read();</a:t>
              </a:r>
            </a:p>
            <a:p>
              <a:pPr eaLnBrk="1" hangingPunct="1">
                <a:spcBef>
                  <a:spcPct val="50000"/>
                </a:spcBef>
              </a:pPr>
              <a:r>
                <a:rPr lang="en-US" altLang="zh-CN">
                  <a:ea typeface="宋体" pitchFamily="2" charset="-122"/>
                </a:rPr>
                <a:t>    …</a:t>
              </a:r>
            </a:p>
            <a:p>
              <a:pPr eaLnBrk="1" hangingPunct="1">
                <a:spcBef>
                  <a:spcPct val="50000"/>
                </a:spcBef>
              </a:pPr>
              <a:r>
                <a:rPr lang="en-US" altLang="zh-CN">
                  <a:ea typeface="宋体" pitchFamily="2" charset="-122"/>
                </a:rPr>
                <a:t>}</a:t>
              </a:r>
            </a:p>
          </p:txBody>
        </p:sp>
      </p:grpSp>
      <p:sp>
        <p:nvSpPr>
          <p:cNvPr id="41991" name="AutoShape 30"/>
          <p:cNvSpPr>
            <a:spLocks noChangeArrowheads="1"/>
          </p:cNvSpPr>
          <p:nvPr/>
        </p:nvSpPr>
        <p:spPr bwMode="auto">
          <a:xfrm>
            <a:off x="3124200" y="1295400"/>
            <a:ext cx="1905000" cy="533400"/>
          </a:xfrm>
          <a:prstGeom prst="rightArrow">
            <a:avLst>
              <a:gd name="adj1" fmla="val 50000"/>
              <a:gd name="adj2" fmla="val 89286"/>
            </a:avLst>
          </a:prstGeom>
          <a:solidFill>
            <a:srgbClr val="AAFCE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a:ea typeface="宋体" pitchFamily="2" charset="-122"/>
              </a:rPr>
              <a:t>Different Value</a:t>
            </a:r>
          </a:p>
        </p:txBody>
      </p:sp>
      <p:sp>
        <p:nvSpPr>
          <p:cNvPr id="41992" name="AutoShape 32"/>
          <p:cNvSpPr>
            <a:spLocks noChangeArrowheads="1"/>
          </p:cNvSpPr>
          <p:nvPr/>
        </p:nvSpPr>
        <p:spPr bwMode="auto">
          <a:xfrm>
            <a:off x="3276600" y="4191000"/>
            <a:ext cx="1905000" cy="533400"/>
          </a:xfrm>
          <a:prstGeom prst="rightArrow">
            <a:avLst>
              <a:gd name="adj1" fmla="val 50000"/>
              <a:gd name="adj2" fmla="val 89286"/>
            </a:avLst>
          </a:prstGeom>
          <a:solidFill>
            <a:srgbClr val="AAFCE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a:ea typeface="宋体" pitchFamily="2" charset="-122"/>
              </a:rPr>
              <a:t>Different Behavior</a:t>
            </a:r>
          </a:p>
        </p:txBody>
      </p:sp>
      <p:sp>
        <p:nvSpPr>
          <p:cNvPr id="41993" name="Freeform 35"/>
          <p:cNvSpPr>
            <a:spLocks/>
          </p:cNvSpPr>
          <p:nvPr/>
        </p:nvSpPr>
        <p:spPr bwMode="auto">
          <a:xfrm>
            <a:off x="2133600" y="1752600"/>
            <a:ext cx="4267200" cy="863600"/>
          </a:xfrm>
          <a:custGeom>
            <a:avLst/>
            <a:gdLst>
              <a:gd name="T0" fmla="*/ 0 w 2736"/>
              <a:gd name="T1" fmla="*/ 0 h 544"/>
              <a:gd name="T2" fmla="*/ 1868164875 w 2736"/>
              <a:gd name="T3" fmla="*/ 1088707500 h 544"/>
              <a:gd name="T4" fmla="*/ 2147483647 w 2736"/>
              <a:gd name="T5" fmla="*/ 1209675000 h 544"/>
              <a:gd name="T6" fmla="*/ 2147483647 w 2736"/>
              <a:gd name="T7" fmla="*/ 120967500 h 5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36" h="544">
                <a:moveTo>
                  <a:pt x="0" y="0"/>
                </a:moveTo>
                <a:cubicBezTo>
                  <a:pt x="224" y="176"/>
                  <a:pt x="448" y="352"/>
                  <a:pt x="768" y="432"/>
                </a:cubicBezTo>
                <a:cubicBezTo>
                  <a:pt x="1088" y="512"/>
                  <a:pt x="1592" y="544"/>
                  <a:pt x="1920" y="480"/>
                </a:cubicBezTo>
                <a:cubicBezTo>
                  <a:pt x="2248" y="416"/>
                  <a:pt x="2492" y="232"/>
                  <a:pt x="2736" y="48"/>
                </a:cubicBezTo>
              </a:path>
            </a:pathLst>
          </a:custGeom>
          <a:noFill/>
          <a:ln w="9525">
            <a:solidFill>
              <a:srgbClr val="FF0000"/>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994" name="AutoShape 34"/>
          <p:cNvSpPr>
            <a:spLocks noChangeArrowheads="1"/>
          </p:cNvSpPr>
          <p:nvPr/>
        </p:nvSpPr>
        <p:spPr bwMode="auto">
          <a:xfrm>
            <a:off x="5867400" y="2133600"/>
            <a:ext cx="3200400" cy="685800"/>
          </a:xfrm>
          <a:prstGeom prst="wedgeRectCallout">
            <a:avLst>
              <a:gd name="adj1" fmla="val -28074"/>
              <a:gd name="adj2" fmla="val -82407"/>
            </a:avLst>
          </a:prstGeom>
          <a:solidFill>
            <a:srgbClr val="AAFCE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a:ea typeface="宋体" pitchFamily="2" charset="-122"/>
              </a:rPr>
              <a:t>x, y can represent any concrete number</a:t>
            </a:r>
          </a:p>
        </p:txBody>
      </p:sp>
      <p:sp>
        <p:nvSpPr>
          <p:cNvPr id="41995" name="AutoShape 36"/>
          <p:cNvSpPr>
            <a:spLocks noChangeArrowheads="1"/>
          </p:cNvSpPr>
          <p:nvPr/>
        </p:nvSpPr>
        <p:spPr bwMode="auto">
          <a:xfrm>
            <a:off x="5638800" y="5410200"/>
            <a:ext cx="3200400" cy="1066800"/>
          </a:xfrm>
          <a:prstGeom prst="wedgeRectCallout">
            <a:avLst>
              <a:gd name="adj1" fmla="val -39236"/>
              <a:gd name="adj2" fmla="val -127681"/>
            </a:avLst>
          </a:prstGeom>
          <a:solidFill>
            <a:srgbClr val="FFFFB5"/>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a:ea typeface="宋体" pitchFamily="2" charset="-122"/>
              </a:rPr>
              <a:t>reader can represent any concrete reader, e.g. keyBoard, paperTape</a:t>
            </a:r>
          </a:p>
        </p:txBody>
      </p:sp>
      <p:sp>
        <p:nvSpPr>
          <p:cNvPr id="41996" name="Freeform 37"/>
          <p:cNvSpPr>
            <a:spLocks/>
          </p:cNvSpPr>
          <p:nvPr/>
        </p:nvSpPr>
        <p:spPr bwMode="auto">
          <a:xfrm>
            <a:off x="1600200" y="4648200"/>
            <a:ext cx="4267200" cy="609600"/>
          </a:xfrm>
          <a:custGeom>
            <a:avLst/>
            <a:gdLst>
              <a:gd name="T0" fmla="*/ 0 w 2736"/>
              <a:gd name="T1" fmla="*/ 0 h 544"/>
              <a:gd name="T2" fmla="*/ 1868164875 w 2736"/>
              <a:gd name="T3" fmla="*/ 542470041 h 544"/>
              <a:gd name="T4" fmla="*/ 2147483647 w 2736"/>
              <a:gd name="T5" fmla="*/ 602744241 h 544"/>
              <a:gd name="T6" fmla="*/ 2147483647 w 2736"/>
              <a:gd name="T7" fmla="*/ 60274200 h 5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36" h="544">
                <a:moveTo>
                  <a:pt x="0" y="0"/>
                </a:moveTo>
                <a:cubicBezTo>
                  <a:pt x="224" y="176"/>
                  <a:pt x="448" y="352"/>
                  <a:pt x="768" y="432"/>
                </a:cubicBezTo>
                <a:cubicBezTo>
                  <a:pt x="1088" y="512"/>
                  <a:pt x="1592" y="544"/>
                  <a:pt x="1920" y="480"/>
                </a:cubicBezTo>
                <a:cubicBezTo>
                  <a:pt x="2248" y="416"/>
                  <a:pt x="2492" y="232"/>
                  <a:pt x="2736" y="48"/>
                </a:cubicBezTo>
              </a:path>
            </a:pathLst>
          </a:custGeom>
          <a:noFill/>
          <a:ln w="9525">
            <a:solidFill>
              <a:srgbClr val="FF0000"/>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143000"/>
            <a:ext cx="4924425" cy="3424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011" name="AutoShape 5"/>
          <p:cNvSpPr>
            <a:spLocks noChangeArrowheads="1"/>
          </p:cNvSpPr>
          <p:nvPr/>
        </p:nvSpPr>
        <p:spPr bwMode="auto">
          <a:xfrm>
            <a:off x="5386388" y="1201738"/>
            <a:ext cx="2168525" cy="1084262"/>
          </a:xfrm>
          <a:prstGeom prst="wedgeRectCallout">
            <a:avLst>
              <a:gd name="adj1" fmla="val -74523"/>
              <a:gd name="adj2" fmla="val -24231"/>
            </a:avLst>
          </a:prstGeom>
          <a:solidFill>
            <a:srgbClr val="FFFFB5"/>
          </a:solidFill>
          <a:ln w="9525">
            <a:solidFill>
              <a:schemeClr val="tx1"/>
            </a:solidFill>
            <a:miter lim="800000"/>
            <a:headEnd/>
            <a:tailEnd/>
          </a:ln>
          <a:effectLst>
            <a:outerShdw dist="107763" dir="2700000" algn="ctr" rotWithShape="0">
              <a:schemeClr val="accent2">
                <a:alpha val="50000"/>
              </a:schemeClr>
            </a:outerShdw>
          </a:effectLst>
        </p:spPr>
        <p:txBody>
          <a:bodyPr/>
          <a:lstStyle/>
          <a:p>
            <a:r>
              <a:rPr lang="en-US" altLang="zh-CN" b="0">
                <a:ea typeface="宋体" pitchFamily="2" charset="-122"/>
              </a:rPr>
              <a:t>Intention with no details implementations</a:t>
            </a:r>
          </a:p>
        </p:txBody>
      </p:sp>
      <p:sp>
        <p:nvSpPr>
          <p:cNvPr id="43012" name="AutoShape 6"/>
          <p:cNvSpPr>
            <a:spLocks noChangeArrowheads="1"/>
          </p:cNvSpPr>
          <p:nvPr/>
        </p:nvSpPr>
        <p:spPr bwMode="auto">
          <a:xfrm>
            <a:off x="134938" y="3657600"/>
            <a:ext cx="1752600" cy="990600"/>
          </a:xfrm>
          <a:prstGeom prst="wedgeRectCallout">
            <a:avLst>
              <a:gd name="adj1" fmla="val 62954"/>
              <a:gd name="adj2" fmla="val -18431"/>
            </a:avLst>
          </a:prstGeom>
          <a:solidFill>
            <a:srgbClr val="FFFFB5"/>
          </a:solidFill>
          <a:ln w="9525">
            <a:solidFill>
              <a:schemeClr val="tx1"/>
            </a:solidFill>
            <a:miter lim="800000"/>
            <a:headEnd/>
            <a:tailEnd/>
          </a:ln>
          <a:effectLst>
            <a:outerShdw dist="107763" dir="2700000" algn="ctr" rotWithShape="0">
              <a:schemeClr val="accent2">
                <a:alpha val="50000"/>
              </a:schemeClr>
            </a:outerShdw>
          </a:effectLst>
        </p:spPr>
        <p:txBody>
          <a:bodyPr/>
          <a:lstStyle/>
          <a:p>
            <a:r>
              <a:rPr lang="en-US" altLang="zh-CN" b="0">
                <a:ea typeface="宋体" pitchFamily="2" charset="-122"/>
              </a:rPr>
              <a:t>Implement reading from KeyBoard</a:t>
            </a:r>
          </a:p>
        </p:txBody>
      </p:sp>
      <p:sp>
        <p:nvSpPr>
          <p:cNvPr id="43013" name="AutoShape 7"/>
          <p:cNvSpPr>
            <a:spLocks noChangeArrowheads="1"/>
          </p:cNvSpPr>
          <p:nvPr/>
        </p:nvSpPr>
        <p:spPr bwMode="auto">
          <a:xfrm>
            <a:off x="6916738" y="3505200"/>
            <a:ext cx="2286000" cy="685800"/>
          </a:xfrm>
          <a:prstGeom prst="wedgeRectCallout">
            <a:avLst>
              <a:gd name="adj1" fmla="val -68889"/>
              <a:gd name="adj2" fmla="val 5324"/>
            </a:avLst>
          </a:prstGeom>
          <a:solidFill>
            <a:srgbClr val="FFFFB5"/>
          </a:solidFill>
          <a:ln w="9525">
            <a:solidFill>
              <a:schemeClr val="tx1"/>
            </a:solidFill>
            <a:miter lim="800000"/>
            <a:headEnd/>
            <a:tailEnd/>
          </a:ln>
          <a:effectLst>
            <a:outerShdw dist="107763" dir="2700000" algn="ctr" rotWithShape="0">
              <a:schemeClr val="accent2">
                <a:alpha val="50000"/>
              </a:schemeClr>
            </a:outerShdw>
          </a:effectLst>
        </p:spPr>
        <p:txBody>
          <a:bodyPr/>
          <a:lstStyle/>
          <a:p>
            <a:r>
              <a:rPr lang="en-US" altLang="zh-CN" b="0">
                <a:ea typeface="宋体" pitchFamily="2" charset="-122"/>
              </a:rPr>
              <a:t>Implement reading from PaperTape</a:t>
            </a:r>
          </a:p>
        </p:txBody>
      </p:sp>
      <p:sp>
        <p:nvSpPr>
          <p:cNvPr id="43014" name="Freeform 8"/>
          <p:cNvSpPr>
            <a:spLocks/>
          </p:cNvSpPr>
          <p:nvPr/>
        </p:nvSpPr>
        <p:spPr bwMode="auto">
          <a:xfrm>
            <a:off x="2725738" y="4267200"/>
            <a:ext cx="3124200" cy="622300"/>
          </a:xfrm>
          <a:custGeom>
            <a:avLst/>
            <a:gdLst>
              <a:gd name="T0" fmla="*/ 0 w 1968"/>
              <a:gd name="T1" fmla="*/ 120967500 h 392"/>
              <a:gd name="T2" fmla="*/ 1572577500 w 1968"/>
              <a:gd name="T3" fmla="*/ 846772500 h 392"/>
              <a:gd name="T4" fmla="*/ 2147483647 w 1968"/>
              <a:gd name="T5" fmla="*/ 846772500 h 392"/>
              <a:gd name="T6" fmla="*/ 2147483647 w 1968"/>
              <a:gd name="T7" fmla="*/ 0 h 3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8" h="392">
                <a:moveTo>
                  <a:pt x="0" y="48"/>
                </a:moveTo>
                <a:cubicBezTo>
                  <a:pt x="188" y="168"/>
                  <a:pt x="376" y="288"/>
                  <a:pt x="624" y="336"/>
                </a:cubicBezTo>
                <a:cubicBezTo>
                  <a:pt x="872" y="384"/>
                  <a:pt x="1264" y="392"/>
                  <a:pt x="1488" y="336"/>
                </a:cubicBezTo>
                <a:cubicBezTo>
                  <a:pt x="1712" y="280"/>
                  <a:pt x="1840" y="140"/>
                  <a:pt x="1968" y="0"/>
                </a:cubicBezTo>
              </a:path>
            </a:pathLst>
          </a:custGeom>
          <a:noFill/>
          <a:ln w="9525">
            <a:solidFill>
              <a:schemeClr val="tx1"/>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15" name="Text Box 9"/>
          <p:cNvSpPr txBox="1">
            <a:spLocks noChangeArrowheads="1"/>
          </p:cNvSpPr>
          <p:nvPr/>
        </p:nvSpPr>
        <p:spPr bwMode="auto">
          <a:xfrm>
            <a:off x="3182938" y="4419600"/>
            <a:ext cx="2362200" cy="7016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n-US" altLang="zh-CN" sz="2000">
                <a:solidFill>
                  <a:srgbClr val="FF0000"/>
                </a:solidFill>
                <a:ea typeface="宋体" pitchFamily="2" charset="-122"/>
              </a:rPr>
              <a:t>Polymorphism</a:t>
            </a:r>
            <a:br>
              <a:rPr lang="en-US" altLang="zh-CN" sz="2000">
                <a:solidFill>
                  <a:srgbClr val="FF0000"/>
                </a:solidFill>
                <a:ea typeface="宋体" pitchFamily="2" charset="-122"/>
              </a:rPr>
            </a:br>
            <a:r>
              <a:rPr lang="en-US" altLang="zh-CN" sz="2000">
                <a:solidFill>
                  <a:srgbClr val="FF0000"/>
                </a:solidFill>
                <a:ea typeface="宋体" pitchFamily="2" charset="-122"/>
              </a:rPr>
              <a:t>different behavior</a:t>
            </a:r>
            <a:r>
              <a:rPr lang="en-US" altLang="zh-CN" sz="2000" b="0">
                <a:solidFill>
                  <a:srgbClr val="FF0000"/>
                </a:solidFill>
                <a:ea typeface="宋体" pitchFamily="2" charset="-122"/>
              </a:rPr>
              <a:t> </a:t>
            </a:r>
            <a:endParaRPr lang="zh-CN" altLang="en-US" sz="2000" b="0">
              <a:solidFill>
                <a:srgbClr val="FF0000"/>
              </a:solidFill>
              <a:ea typeface="宋体" pitchFamily="2" charset="-122"/>
            </a:endParaRPr>
          </a:p>
        </p:txBody>
      </p:sp>
    </p:spTree>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p:cNvSpPr>
            <a:spLocks noGrp="1"/>
          </p:cNvSpPr>
          <p:nvPr>
            <p:ph type="title" idx="4294967295"/>
          </p:nvPr>
        </p:nvSpPr>
        <p:spPr/>
        <p:txBody>
          <a:bodyPr/>
          <a:lstStyle/>
          <a:p>
            <a:pPr eaLnBrk="1" hangingPunct="1"/>
            <a:r>
              <a:rPr altLang="zh-CN" smtClean="0">
                <a:ea typeface="宋体" pitchFamily="2" charset="-122"/>
              </a:rPr>
              <a:t>Pluggable net of objects</a:t>
            </a:r>
          </a:p>
        </p:txBody>
      </p:sp>
      <p:pic>
        <p:nvPicPr>
          <p:cNvPr id="44035" name="Picture 4"/>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838200" y="1143000"/>
            <a:ext cx="7239000" cy="4800600"/>
          </a:xfrm>
          <a:noFill/>
          <a:ln w="38100">
            <a:solidFill>
              <a:schemeClr val="tx1"/>
            </a:solidFill>
            <a:miter lim="800000"/>
            <a:headEnd/>
            <a:tailEnd/>
          </a:ln>
          <a:effectLst>
            <a:outerShdw dist="107763" dir="2700000" algn="ctr" rotWithShape="0">
              <a:schemeClr val="accent2">
                <a:alpha val="50000"/>
              </a:schemeClr>
            </a:outerShdw>
          </a:effectLst>
          <a:extLst>
            <a:ext uri="{909E8E84-426E-40DD-AFC4-6F175D3DCCD1}">
              <a14:hiddenFill xmlns:a14="http://schemas.microsoft.com/office/drawing/2010/main">
                <a:solidFill>
                  <a:schemeClr val="accent1"/>
                </a:solidFill>
              </a14:hiddenFill>
            </a:ext>
          </a:extLst>
        </p:spPr>
      </p:pic>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noGrp="1"/>
          </p:cNvSpPr>
          <p:nvPr>
            <p:ph type="body" sz="half" idx="4294967295"/>
          </p:nvPr>
        </p:nvSpPr>
        <p:spPr>
          <a:xfrm>
            <a:off x="254000" y="1360488"/>
            <a:ext cx="4214813" cy="4525962"/>
          </a:xfrm>
        </p:spPr>
        <p:txBody>
          <a:bodyPr/>
          <a:lstStyle/>
          <a:p>
            <a:pPr eaLnBrk="1" hangingPunct="1"/>
            <a:endParaRPr lang="en-US" altLang="zh-CN" sz="1800" b="1" smtClean="0">
              <a:ea typeface="宋体" pitchFamily="2" charset="-122"/>
            </a:endParaRPr>
          </a:p>
          <a:p>
            <a:pPr lvl="1" eaLnBrk="1" hangingPunct="1"/>
            <a:endParaRPr lang="en-US" altLang="zh-CN" sz="1600" b="1" smtClean="0">
              <a:ea typeface="宋体" pitchFamily="2" charset="-122"/>
            </a:endParaRPr>
          </a:p>
        </p:txBody>
      </p:sp>
      <p:sp>
        <p:nvSpPr>
          <p:cNvPr id="45059" name="Rectangle 9"/>
          <p:cNvSpPr>
            <a:spLocks noChangeArrowheads="1"/>
          </p:cNvSpPr>
          <p:nvPr/>
        </p:nvSpPr>
        <p:spPr bwMode="auto">
          <a:xfrm>
            <a:off x="1358900" y="2089150"/>
            <a:ext cx="6553200" cy="264795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sz="2400" b="0">
                <a:solidFill>
                  <a:srgbClr val="00CC00"/>
                </a:solidFill>
                <a:latin typeface="GulimChe" pitchFamily="49" charset="-127"/>
                <a:ea typeface="GulimChe" pitchFamily="49" charset="-127"/>
              </a:rPr>
              <a:t>private Reader * reader;</a:t>
            </a:r>
          </a:p>
          <a:p>
            <a:endParaRPr lang="en-US" altLang="zh-CN" sz="2400" b="0">
              <a:solidFill>
                <a:srgbClr val="00CC00"/>
              </a:solidFill>
              <a:latin typeface="GulimChe" pitchFamily="49" charset="-127"/>
              <a:ea typeface="GulimChe" pitchFamily="49" charset="-127"/>
            </a:endParaRPr>
          </a:p>
          <a:p>
            <a:r>
              <a:rPr lang="en-US" altLang="zh-CN" sz="2400" b="0">
                <a:solidFill>
                  <a:srgbClr val="00CC00"/>
                </a:solidFill>
                <a:latin typeface="GulimChe" pitchFamily="49" charset="-127"/>
                <a:ea typeface="GulimChe" pitchFamily="49" charset="-127"/>
              </a:rPr>
              <a:t>public void Copy() { </a:t>
            </a:r>
          </a:p>
          <a:p>
            <a:r>
              <a:rPr lang="en-US" altLang="zh-CN" sz="2400" b="0">
                <a:solidFill>
                  <a:srgbClr val="00CC00"/>
                </a:solidFill>
                <a:latin typeface="GulimChe" pitchFamily="49" charset="-127"/>
                <a:ea typeface="GulimChe" pitchFamily="49" charset="-127"/>
              </a:rPr>
              <a:t>    char c; </a:t>
            </a:r>
          </a:p>
          <a:p>
            <a:r>
              <a:rPr lang="en-US" altLang="zh-CN" sz="2400" b="0">
                <a:solidFill>
                  <a:srgbClr val="00CC00"/>
                </a:solidFill>
                <a:latin typeface="GulimChe" pitchFamily="49" charset="-127"/>
                <a:ea typeface="GulimChe" pitchFamily="49" charset="-127"/>
              </a:rPr>
              <a:t>    while((c=reader-&gt;read()) != -1) </a:t>
            </a:r>
          </a:p>
          <a:p>
            <a:r>
              <a:rPr lang="en-US" altLang="zh-CN" sz="2400" b="0">
                <a:latin typeface="GulimChe" pitchFamily="49" charset="-127"/>
                <a:ea typeface="GulimChe" pitchFamily="49" charset="-127"/>
              </a:rPr>
              <a:t>        </a:t>
            </a:r>
            <a:r>
              <a:rPr lang="en-US" altLang="zh-CN" sz="2400" b="0">
                <a:solidFill>
                  <a:srgbClr val="00CC00"/>
                </a:solidFill>
                <a:latin typeface="GulimChe" pitchFamily="49" charset="-127"/>
                <a:ea typeface="GulimChe" pitchFamily="49" charset="-127"/>
              </a:rPr>
              <a:t>PaperTape.write(c);</a:t>
            </a:r>
          </a:p>
          <a:p>
            <a:r>
              <a:rPr lang="en-US" altLang="zh-CN" sz="2400" b="0">
                <a:solidFill>
                  <a:srgbClr val="00CC00"/>
                </a:solidFill>
                <a:latin typeface="GulimChe" pitchFamily="49" charset="-127"/>
                <a:ea typeface="GulimChe" pitchFamily="49" charset="-127"/>
              </a:rPr>
              <a:t>} </a:t>
            </a:r>
          </a:p>
        </p:txBody>
      </p:sp>
      <p:sp>
        <p:nvSpPr>
          <p:cNvPr id="45060" name="WordArt 10"/>
          <p:cNvSpPr>
            <a:spLocks noChangeArrowheads="1" noChangeShapeType="1" noTextEdit="1"/>
          </p:cNvSpPr>
          <p:nvPr/>
        </p:nvSpPr>
        <p:spPr bwMode="auto">
          <a:xfrm rot="1383078">
            <a:off x="5321300" y="2209800"/>
            <a:ext cx="3898900" cy="1303338"/>
          </a:xfrm>
          <a:prstGeom prst="rect">
            <a:avLst/>
          </a:prstGeom>
        </p:spPr>
        <p:txBody>
          <a:bodyPr wrap="none" fromWordArt="1">
            <a:prstTxWarp prst="textPlain">
              <a:avLst>
                <a:gd name="adj" fmla="val 50000"/>
              </a:avLst>
            </a:prstTxWarp>
          </a:bodyPr>
          <a:lstStyle/>
          <a:p>
            <a:pPr algn="ctr"/>
            <a:r>
              <a:rPr lang="en-US" sz="3600" kern="10">
                <a:ln w="9525">
                  <a:solidFill>
                    <a:srgbClr val="000000"/>
                  </a:solidFill>
                  <a:round/>
                  <a:headEnd/>
                  <a:tailEnd/>
                </a:ln>
                <a:solidFill>
                  <a:srgbClr val="FFFF00"/>
                </a:solidFill>
                <a:latin typeface="Arial Black"/>
              </a:rPr>
              <a:t>What if reader </a:t>
            </a:r>
          </a:p>
          <a:p>
            <a:pPr algn="ctr"/>
            <a:r>
              <a:rPr lang="en-US" sz="3600" kern="10">
                <a:ln w="9525">
                  <a:solidFill>
                    <a:srgbClr val="000000"/>
                  </a:solidFill>
                  <a:round/>
                  <a:headEnd/>
                  <a:tailEnd/>
                </a:ln>
                <a:solidFill>
                  <a:srgbClr val="FFFF00"/>
                </a:solidFill>
                <a:latin typeface="Arial Black"/>
              </a:rPr>
              <a:t>is NULL?</a:t>
            </a:r>
          </a:p>
        </p:txBody>
      </p:sp>
    </p:spTree>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WordArt 4"/>
          <p:cNvSpPr>
            <a:spLocks noChangeArrowheads="1" noChangeShapeType="1" noTextEdit="1"/>
          </p:cNvSpPr>
          <p:nvPr/>
        </p:nvSpPr>
        <p:spPr bwMode="auto">
          <a:xfrm>
            <a:off x="533400" y="2590800"/>
            <a:ext cx="8153400" cy="1219200"/>
          </a:xfrm>
          <a:prstGeom prst="rect">
            <a:avLst/>
          </a:prstGeom>
        </p:spPr>
        <p:txBody>
          <a:bodyPr wrap="none" fromWordArt="1">
            <a:prstTxWarp prst="textPlain">
              <a:avLst>
                <a:gd name="adj" fmla="val 50000"/>
              </a:avLst>
            </a:prstTxWarp>
          </a:bodyPr>
          <a:lstStyle/>
          <a:p>
            <a:pPr algn="ctr"/>
            <a:r>
              <a:rPr lang="en-US" sz="3600" kern="10">
                <a:ln w="9525">
                  <a:solidFill>
                    <a:srgbClr val="000000"/>
                  </a:solidFill>
                  <a:round/>
                  <a:headEnd/>
                  <a:tailEnd/>
                </a:ln>
                <a:solidFill>
                  <a:srgbClr val="FF0000"/>
                </a:solidFill>
                <a:effectLst>
                  <a:outerShdw dist="107763" dir="2700000" algn="ctr" rotWithShape="0">
                    <a:srgbClr val="868686">
                      <a:alpha val="50000"/>
                    </a:srgbClr>
                  </a:outerShdw>
                </a:effectLst>
                <a:latin typeface="Arial Black"/>
              </a:rPr>
              <a:t>Don't pass NULL !!</a:t>
            </a:r>
          </a:p>
        </p:txBody>
      </p:sp>
    </p:spTree>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10"/>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3200400" y="482600"/>
            <a:ext cx="5638800" cy="3860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107" name="Rectangle 4"/>
          <p:cNvSpPr>
            <a:spLocks noChangeArrowheads="1"/>
          </p:cNvSpPr>
          <p:nvPr/>
        </p:nvSpPr>
        <p:spPr bwMode="auto">
          <a:xfrm>
            <a:off x="3276600" y="4457700"/>
            <a:ext cx="5562600" cy="19177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sz="2400" b="0">
                <a:solidFill>
                  <a:srgbClr val="00CC00"/>
                </a:solidFill>
                <a:latin typeface="GulimChe" pitchFamily="49" charset="-127"/>
                <a:ea typeface="GulimChe" pitchFamily="49" charset="-127"/>
              </a:rPr>
              <a:t>class NULLObj : public Reader{</a:t>
            </a:r>
          </a:p>
          <a:p>
            <a:r>
              <a:rPr lang="en-US" altLang="zh-CN" sz="2400" b="0">
                <a:solidFill>
                  <a:srgbClr val="00CC00"/>
                </a:solidFill>
                <a:latin typeface="GulimChe" pitchFamily="49" charset="-127"/>
                <a:ea typeface="GulimChe" pitchFamily="49" charset="-127"/>
              </a:rPr>
              <a:t>    public char read() { </a:t>
            </a:r>
          </a:p>
          <a:p>
            <a:r>
              <a:rPr lang="en-US" altLang="zh-CN" sz="2400" b="0">
                <a:solidFill>
                  <a:srgbClr val="00CC00"/>
                </a:solidFill>
                <a:latin typeface="GulimChe" pitchFamily="49" charset="-127"/>
                <a:ea typeface="GulimChe" pitchFamily="49" charset="-127"/>
              </a:rPr>
              <a:t>        return -1;</a:t>
            </a:r>
          </a:p>
          <a:p>
            <a:r>
              <a:rPr lang="en-US" altLang="zh-CN" sz="2400" b="0">
                <a:solidFill>
                  <a:srgbClr val="00CC00"/>
                </a:solidFill>
                <a:latin typeface="GulimChe" pitchFamily="49" charset="-127"/>
                <a:ea typeface="GulimChe" pitchFamily="49" charset="-127"/>
              </a:rPr>
              <a:t>     }</a:t>
            </a:r>
          </a:p>
          <a:p>
            <a:r>
              <a:rPr lang="en-US" altLang="zh-CN" sz="2400" b="0">
                <a:solidFill>
                  <a:srgbClr val="00CC00"/>
                </a:solidFill>
                <a:latin typeface="GulimChe" pitchFamily="49" charset="-127"/>
                <a:ea typeface="GulimChe" pitchFamily="49" charset="-127"/>
              </a:rPr>
              <a:t>} </a:t>
            </a:r>
          </a:p>
        </p:txBody>
      </p:sp>
      <p:sp>
        <p:nvSpPr>
          <p:cNvPr id="47108" name="Rectangle 2"/>
          <p:cNvSpPr>
            <a:spLocks noGrp="1"/>
          </p:cNvSpPr>
          <p:nvPr>
            <p:ph type="body" sz="half" idx="4294967295"/>
          </p:nvPr>
        </p:nvSpPr>
        <p:spPr>
          <a:xfrm>
            <a:off x="381000" y="457200"/>
            <a:ext cx="2819400" cy="1752600"/>
          </a:xfrm>
          <a:solidFill>
            <a:schemeClr val="bg1"/>
          </a:solidFill>
          <a:extLst>
            <a:ext uri="{91240B29-F687-4F45-9708-019B960494DF}">
              <a14:hiddenLine xmlns:a14="http://schemas.microsoft.com/office/drawing/2010/main" w="38100" cmpd="sng">
                <a:solidFill>
                  <a:srgbClr val="000000"/>
                </a:solidFill>
                <a:miter lim="800000"/>
                <a:headEnd/>
                <a:tailEnd/>
              </a14:hiddenLine>
            </a:ext>
          </a:extLst>
        </p:spPr>
        <p:txBody>
          <a:bodyPr/>
          <a:lstStyle/>
          <a:p>
            <a:pPr marL="0" indent="0" eaLnBrk="1" hangingPunct="1">
              <a:buFont typeface="Arial" charset="0"/>
              <a:buNone/>
            </a:pPr>
            <a:r>
              <a:rPr lang="en-US" altLang="zh-CN" sz="3200" smtClean="0">
                <a:solidFill>
                  <a:schemeClr val="tx1"/>
                </a:solidFill>
                <a:ea typeface="宋体" pitchFamily="2" charset="-122"/>
              </a:rPr>
              <a:t>Pass a</a:t>
            </a:r>
            <a:br>
              <a:rPr lang="en-US" altLang="zh-CN" sz="3200" smtClean="0">
                <a:solidFill>
                  <a:schemeClr val="tx1"/>
                </a:solidFill>
                <a:ea typeface="宋体" pitchFamily="2" charset="-122"/>
              </a:rPr>
            </a:br>
            <a:r>
              <a:rPr lang="en-US" altLang="zh-CN" sz="3200" b="1" smtClean="0">
                <a:solidFill>
                  <a:schemeClr val="tx1"/>
                </a:solidFill>
                <a:ea typeface="宋体" pitchFamily="2" charset="-122"/>
              </a:rPr>
              <a:t>NULL Object</a:t>
            </a:r>
            <a:r>
              <a:rPr lang="en-US" altLang="zh-CN" sz="3200" smtClean="0">
                <a:solidFill>
                  <a:schemeClr val="tx1"/>
                </a:solidFill>
                <a:ea typeface="宋体" pitchFamily="2" charset="-122"/>
              </a:rPr>
              <a:t> instead</a:t>
            </a:r>
          </a:p>
          <a:p>
            <a:pPr marL="0" indent="0" eaLnBrk="1" hangingPunct="1"/>
            <a:endParaRPr lang="en-US" altLang="zh-CN" sz="3200" smtClean="0">
              <a:solidFill>
                <a:schemeClr val="tx1"/>
              </a:solidFill>
              <a:ea typeface="宋体" pitchFamily="2" charset="-122"/>
            </a:endParaRPr>
          </a:p>
        </p:txBody>
      </p:sp>
      <p:sp>
        <p:nvSpPr>
          <p:cNvPr id="47109" name="AutoShape 9"/>
          <p:cNvSpPr>
            <a:spLocks noChangeArrowheads="1"/>
          </p:cNvSpPr>
          <p:nvPr/>
        </p:nvSpPr>
        <p:spPr bwMode="auto">
          <a:xfrm>
            <a:off x="5943600" y="5791200"/>
            <a:ext cx="2895600" cy="990600"/>
          </a:xfrm>
          <a:prstGeom prst="wedgeRectCallout">
            <a:avLst>
              <a:gd name="adj1" fmla="val -35199"/>
              <a:gd name="adj2" fmla="val -99199"/>
            </a:avLst>
          </a:prstGeom>
          <a:solidFill>
            <a:srgbClr val="FFFFB5"/>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b="0">
                <a:ea typeface="宋体" pitchFamily="2" charset="-122"/>
              </a:rPr>
              <a:t>Put what you want the program do when reader is NULL here</a:t>
            </a:r>
          </a:p>
        </p:txBody>
      </p:sp>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0" y="692150"/>
            <a:ext cx="9144000" cy="540385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131" name="Rectangle 3"/>
          <p:cNvSpPr>
            <a:spLocks/>
          </p:cNvSpPr>
          <p:nvPr/>
        </p:nvSpPr>
        <p:spPr bwMode="auto">
          <a:xfrm>
            <a:off x="5867400" y="2590800"/>
            <a:ext cx="2819400" cy="400050"/>
          </a:xfrm>
          <a:prstGeom prst="rect">
            <a:avLst/>
          </a:prstGeom>
          <a:solidFill>
            <a:srgbClr val="FF6600"/>
          </a:solidFill>
          <a:ln w="28575">
            <a:solidFill>
              <a:srgbClr val="000000"/>
            </a:solidFill>
            <a:miter lim="800000"/>
            <a:headEnd/>
            <a:tailEnd/>
          </a:ln>
        </p:spPr>
        <p:txBody>
          <a:bodyPr lIns="45720" tIns="0" rIns="0" bIns="0"/>
          <a:lstStyle/>
          <a:p>
            <a:pPr marL="342900" indent="-342900" algn="ctr">
              <a:spcBef>
                <a:spcPct val="20000"/>
              </a:spcBef>
              <a:spcAft>
                <a:spcPts val="600"/>
              </a:spcAft>
              <a:buClr>
                <a:srgbClr val="6639B7"/>
              </a:buClr>
              <a:buFont typeface="Arial" charset="0"/>
              <a:buNone/>
            </a:pPr>
            <a:r>
              <a:rPr lang="en-US" altLang="zh-CN" sz="2000">
                <a:ea typeface="宋体" pitchFamily="2" charset="-122"/>
              </a:rPr>
              <a:t>Duplicate Conditions</a:t>
            </a:r>
          </a:p>
        </p:txBody>
      </p:sp>
      <p:sp>
        <p:nvSpPr>
          <p:cNvPr id="48132" name="Line 4"/>
          <p:cNvSpPr>
            <a:spLocks noChangeShapeType="1"/>
          </p:cNvSpPr>
          <p:nvPr/>
        </p:nvSpPr>
        <p:spPr bwMode="auto">
          <a:xfrm>
            <a:off x="6553200" y="1447800"/>
            <a:ext cx="6096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133" name="Line 5"/>
          <p:cNvSpPr>
            <a:spLocks noChangeShapeType="1"/>
          </p:cNvSpPr>
          <p:nvPr/>
        </p:nvSpPr>
        <p:spPr bwMode="auto">
          <a:xfrm flipV="1">
            <a:off x="4876800" y="3048000"/>
            <a:ext cx="12954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134" name="Line 6"/>
          <p:cNvSpPr>
            <a:spLocks noChangeShapeType="1"/>
          </p:cNvSpPr>
          <p:nvPr/>
        </p:nvSpPr>
        <p:spPr bwMode="auto">
          <a:xfrm flipH="1">
            <a:off x="6705600" y="3048000"/>
            <a:ext cx="457200" cy="2667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5"/>
          <p:cNvPicPr>
            <a:picLocks noGrp="1" noChangeAspect="1" noChangeArrowheads="1"/>
          </p:cNvPicPr>
          <p:nvPr>
            <p:ph idx="4294967295"/>
          </p:nvPr>
        </p:nvPicPr>
        <p:blipFill>
          <a:blip r:embed="rId3">
            <a:clrChange>
              <a:clrFrom>
                <a:srgbClr val="F5F4F0"/>
              </a:clrFrom>
              <a:clrTo>
                <a:srgbClr val="F5F4F0">
                  <a:alpha val="0"/>
                </a:srgbClr>
              </a:clrTo>
            </a:clrChange>
            <a:extLst>
              <a:ext uri="{28A0092B-C50C-407E-A947-70E740481C1C}">
                <a14:useLocalDpi xmlns:a14="http://schemas.microsoft.com/office/drawing/2010/main" val="0"/>
              </a:ext>
            </a:extLst>
          </a:blip>
          <a:srcRect/>
          <a:stretch>
            <a:fillRect/>
          </a:stretch>
        </p:blipFill>
        <p:spPr>
          <a:xfrm>
            <a:off x="1600200" y="1143000"/>
            <a:ext cx="6248400" cy="50895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4"/>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1143000" y="1143000"/>
            <a:ext cx="5867400" cy="437197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3505200" y="990600"/>
            <a:ext cx="5257800" cy="3617913"/>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179" name="Rectangle 3"/>
          <p:cNvSpPr>
            <a:spLocks noGrp="1"/>
          </p:cNvSpPr>
          <p:nvPr>
            <p:ph type="body" sz="half" idx="4294967295"/>
          </p:nvPr>
        </p:nvSpPr>
        <p:spPr>
          <a:xfrm>
            <a:off x="4191000" y="4876800"/>
            <a:ext cx="4214813" cy="400050"/>
          </a:xfrm>
          <a:solidFill>
            <a:srgbClr val="FF6600"/>
          </a:solidFill>
          <a:ln w="28575">
            <a:solidFill>
              <a:srgbClr val="000000"/>
            </a:solidFill>
            <a:miter lim="800000"/>
            <a:headEnd/>
            <a:tailEnd/>
          </a:ln>
        </p:spPr>
        <p:txBody>
          <a:bodyPr/>
          <a:lstStyle/>
          <a:p>
            <a:pPr algn="ctr" eaLnBrk="1" hangingPunct="1">
              <a:buFont typeface="Arial" charset="0"/>
              <a:buNone/>
            </a:pPr>
            <a:r>
              <a:rPr lang="en-US" altLang="zh-CN" b="1" smtClean="0">
                <a:solidFill>
                  <a:schemeClr val="tx1"/>
                </a:solidFill>
                <a:latin typeface="Arial" charset="0"/>
                <a:ea typeface="宋体" pitchFamily="2" charset="-122"/>
              </a:rPr>
              <a:t>Duplication in class hierarchy</a:t>
            </a:r>
          </a:p>
        </p:txBody>
      </p:sp>
      <p:sp>
        <p:nvSpPr>
          <p:cNvPr id="50180" name="Oval 4"/>
          <p:cNvSpPr>
            <a:spLocks noChangeArrowheads="1"/>
          </p:cNvSpPr>
          <p:nvPr/>
        </p:nvSpPr>
        <p:spPr bwMode="auto">
          <a:xfrm>
            <a:off x="898525" y="3749675"/>
            <a:ext cx="822325" cy="822325"/>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181" name="Rectangle 5"/>
          <p:cNvSpPr>
            <a:spLocks noChangeArrowheads="1"/>
          </p:cNvSpPr>
          <p:nvPr/>
        </p:nvSpPr>
        <p:spPr bwMode="auto">
          <a:xfrm>
            <a:off x="898525" y="1295400"/>
            <a:ext cx="774700" cy="773113"/>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182" name="AutoShape 6"/>
          <p:cNvSpPr>
            <a:spLocks noChangeArrowheads="1"/>
          </p:cNvSpPr>
          <p:nvPr/>
        </p:nvSpPr>
        <p:spPr bwMode="auto">
          <a:xfrm>
            <a:off x="838200" y="2441575"/>
            <a:ext cx="919163" cy="795338"/>
          </a:xfrm>
          <a:prstGeom prst="triangle">
            <a:avLst>
              <a:gd name="adj" fmla="val 50000"/>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183" name="Oval 7"/>
          <p:cNvSpPr>
            <a:spLocks noChangeArrowheads="1"/>
          </p:cNvSpPr>
          <p:nvPr/>
        </p:nvSpPr>
        <p:spPr bwMode="auto">
          <a:xfrm>
            <a:off x="2112963" y="3749675"/>
            <a:ext cx="822325" cy="822325"/>
          </a:xfrm>
          <a:prstGeom prst="ellipse">
            <a:avLst/>
          </a:prstGeom>
          <a:noFill/>
          <a:ln w="38100">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184" name="Rectangle 8"/>
          <p:cNvSpPr>
            <a:spLocks noChangeArrowheads="1"/>
          </p:cNvSpPr>
          <p:nvPr/>
        </p:nvSpPr>
        <p:spPr bwMode="auto">
          <a:xfrm>
            <a:off x="2112963" y="1295400"/>
            <a:ext cx="774700" cy="773113"/>
          </a:xfrm>
          <a:prstGeom prst="rect">
            <a:avLst/>
          </a:prstGeom>
          <a:noFill/>
          <a:ln w="381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185" name="AutoShape 9"/>
          <p:cNvSpPr>
            <a:spLocks noChangeArrowheads="1"/>
          </p:cNvSpPr>
          <p:nvPr/>
        </p:nvSpPr>
        <p:spPr bwMode="auto">
          <a:xfrm>
            <a:off x="2052638" y="2441575"/>
            <a:ext cx="919162" cy="793750"/>
          </a:xfrm>
          <a:prstGeom prst="triangle">
            <a:avLst>
              <a:gd name="adj" fmla="val 50000"/>
            </a:avLst>
          </a:prstGeom>
          <a:noFill/>
          <a:ln w="381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186" name="Line 10"/>
          <p:cNvSpPr>
            <a:spLocks noChangeShapeType="1"/>
          </p:cNvSpPr>
          <p:nvPr/>
        </p:nvSpPr>
        <p:spPr bwMode="auto">
          <a:xfrm>
            <a:off x="3505200" y="1219200"/>
            <a:ext cx="0" cy="3505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990600" y="1600200"/>
            <a:ext cx="7242175" cy="3752850"/>
          </a:xfrm>
          <a:noFill/>
          <a:ln>
            <a:solidFill>
              <a:schemeClr val="tx1"/>
            </a:solidFill>
            <a:miter lim="800000"/>
            <a:headEnd/>
            <a:tailEnd/>
          </a:ln>
          <a:effectLst>
            <a:outerShdw dist="107763" dir="2700000" algn="ctr" rotWithShape="0">
              <a:schemeClr val="accent2">
                <a:alpha val="50000"/>
              </a:schemeClr>
            </a:outerShdw>
          </a:effectLst>
          <a:extLst>
            <a:ext uri="{909E8E84-426E-40DD-AFC4-6F175D3DCCD1}">
              <a14:hiddenFill xmlns:a14="http://schemas.microsoft.com/office/drawing/2010/main">
                <a:solidFill>
                  <a:schemeClr val="accent1"/>
                </a:solidFill>
              </a14:hiddenFill>
            </a:ext>
          </a:extLst>
        </p:spPr>
      </p:pic>
      <p:sp>
        <p:nvSpPr>
          <p:cNvPr id="51203" name="Text Box 3"/>
          <p:cNvSpPr txBox="1">
            <a:spLocks noChangeArrowheads="1"/>
          </p:cNvSpPr>
          <p:nvPr/>
        </p:nvSpPr>
        <p:spPr bwMode="auto">
          <a:xfrm>
            <a:off x="914400" y="868363"/>
            <a:ext cx="6553200" cy="579437"/>
          </a:xfrm>
          <a:prstGeom prst="rect">
            <a:avLst/>
          </a:prstGeom>
          <a:noFill/>
          <a:ln>
            <a:noFill/>
          </a:ln>
          <a:effectLst/>
          <a:extLst>
            <a:ext uri="{909E8E84-426E-40DD-AFC4-6F175D3DCCD1}">
              <a14:hiddenFill xmlns:a14="http://schemas.microsoft.com/office/drawing/2010/main">
                <a:solidFill>
                  <a:srgbClr val="FF6600"/>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50000"/>
              </a:spcBef>
            </a:pPr>
            <a:r>
              <a:rPr lang="en-US" altLang="zh-CN" sz="3200">
                <a:ea typeface="宋体" pitchFamily="2" charset="-122"/>
              </a:rPr>
              <a:t>Delegation over inherit</a:t>
            </a:r>
          </a:p>
        </p:txBody>
      </p:sp>
    </p:spTree>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p:cNvSpPr>
          <p:nvPr>
            <p:ph type="title" idx="4294967295"/>
          </p:nvPr>
        </p:nvSpPr>
        <p:spPr>
          <a:xfrm>
            <a:off x="457200" y="396875"/>
            <a:ext cx="8153400" cy="746125"/>
          </a:xfrm>
          <a:solidFill>
            <a:srgbClr val="FF6600"/>
          </a:solidFill>
          <a:ln w="57150">
            <a:solidFill>
              <a:srgbClr val="000000"/>
            </a:solidFill>
            <a:miter lim="800000"/>
            <a:headEnd/>
            <a:tailEnd/>
          </a:ln>
        </p:spPr>
        <p:txBody>
          <a:bodyPr/>
          <a:lstStyle/>
          <a:p>
            <a:pPr algn="ctr" eaLnBrk="1" hangingPunct="1"/>
            <a:r>
              <a:rPr altLang="zh-CN" sz="3600" smtClean="0">
                <a:solidFill>
                  <a:schemeClr val="tx1"/>
                </a:solidFill>
                <a:ea typeface="宋体" pitchFamily="2" charset="-122"/>
              </a:rPr>
              <a:t>Data</a:t>
            </a:r>
          </a:p>
        </p:txBody>
      </p:sp>
      <p:pic>
        <p:nvPicPr>
          <p:cNvPr id="52227" name="Picture 9"/>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1981200" y="1524000"/>
            <a:ext cx="4876800" cy="4678363"/>
          </a:xfrm>
          <a:noFill/>
          <a:effectLst>
            <a:outerShdw dist="107763" dir="2700000" algn="ctr" rotWithShape="0">
              <a:srgbClr val="E3DED9">
                <a:alpha val="5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4"/>
          <p:cNvPicPr>
            <a:picLocks noGrp="1" noChangeAspect="1" noChangeArrowheads="1"/>
          </p:cNvPicPr>
          <p:nvPr>
            <p:ph idx="4294967295"/>
          </p:nvPr>
        </p:nvPicPr>
        <p:blipFill>
          <a:blip r:embed="rId3">
            <a:clrChange>
              <a:clrFrom>
                <a:srgbClr val="F5F4F0"/>
              </a:clrFrom>
              <a:clrTo>
                <a:srgbClr val="F5F4F0">
                  <a:alpha val="0"/>
                </a:srgbClr>
              </a:clrTo>
            </a:clrChange>
            <a:extLst>
              <a:ext uri="{28A0092B-C50C-407E-A947-70E740481C1C}">
                <a14:useLocalDpi xmlns:a14="http://schemas.microsoft.com/office/drawing/2010/main" val="0"/>
              </a:ext>
            </a:extLst>
          </a:blip>
          <a:srcRect/>
          <a:stretch>
            <a:fillRect/>
          </a:stretch>
        </p:blipFill>
        <p:spPr>
          <a:xfrm>
            <a:off x="990600" y="1524000"/>
            <a:ext cx="3886200" cy="3084513"/>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251" name="Text Box 6"/>
          <p:cNvSpPr txBox="1">
            <a:spLocks noChangeArrowheads="1"/>
          </p:cNvSpPr>
          <p:nvPr/>
        </p:nvSpPr>
        <p:spPr bwMode="auto">
          <a:xfrm>
            <a:off x="5562600" y="1860550"/>
            <a:ext cx="2438400" cy="2443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50000"/>
              </a:spcBef>
            </a:pPr>
            <a:r>
              <a:rPr lang="en-US" altLang="zh-CN" sz="2800" b="0">
                <a:ea typeface="宋体" pitchFamily="2" charset="-122"/>
              </a:rPr>
              <a:t>Scope</a:t>
            </a:r>
          </a:p>
          <a:p>
            <a:pPr eaLnBrk="1" hangingPunct="1">
              <a:spcBef>
                <a:spcPct val="50000"/>
              </a:spcBef>
            </a:pPr>
            <a:r>
              <a:rPr lang="en-US" altLang="zh-CN" sz="2800" b="0">
                <a:ea typeface="宋体" pitchFamily="2" charset="-122"/>
              </a:rPr>
              <a:t>Lifetime</a:t>
            </a:r>
          </a:p>
          <a:p>
            <a:pPr eaLnBrk="1" hangingPunct="1">
              <a:spcBef>
                <a:spcPct val="50000"/>
              </a:spcBef>
            </a:pPr>
            <a:r>
              <a:rPr lang="en-US" altLang="zh-CN" sz="2800" b="0">
                <a:ea typeface="宋体" pitchFamily="2" charset="-122"/>
              </a:rPr>
              <a:t>Type</a:t>
            </a:r>
          </a:p>
          <a:p>
            <a:pPr eaLnBrk="1" hangingPunct="1">
              <a:spcBef>
                <a:spcPct val="50000"/>
              </a:spcBef>
            </a:pPr>
            <a:r>
              <a:rPr lang="en-US" altLang="zh-CN" sz="2800" b="0">
                <a:ea typeface="宋体" pitchFamily="2" charset="-122"/>
              </a:rPr>
              <a:t>Intention</a:t>
            </a:r>
          </a:p>
        </p:txBody>
      </p:sp>
    </p:spTree>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11"/>
          <p:cNvPicPr>
            <a:picLocks noGrp="1" noChangeAspect="1" noChangeArrowheads="1"/>
          </p:cNvPicPr>
          <p:nvPr>
            <p:ph sz="half" idx="4294967295"/>
          </p:nvPr>
        </p:nvPicPr>
        <p:blipFill>
          <a:blip r:embed="rId3">
            <a:clrChange>
              <a:clrFrom>
                <a:srgbClr val="F5F4F0"/>
              </a:clrFrom>
              <a:clrTo>
                <a:srgbClr val="F5F4F0">
                  <a:alpha val="0"/>
                </a:srgbClr>
              </a:clrTo>
            </a:clrChange>
            <a:extLst>
              <a:ext uri="{28A0092B-C50C-407E-A947-70E740481C1C}">
                <a14:useLocalDpi xmlns:a14="http://schemas.microsoft.com/office/drawing/2010/main" val="0"/>
              </a:ext>
            </a:extLst>
          </a:blip>
          <a:srcRect/>
          <a:stretch>
            <a:fillRect/>
          </a:stretch>
        </p:blipFill>
        <p:spPr>
          <a:xfrm>
            <a:off x="304800" y="679450"/>
            <a:ext cx="8077200" cy="434975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275" name="Text Box 9"/>
          <p:cNvSpPr txBox="1">
            <a:spLocks noChangeArrowheads="1"/>
          </p:cNvSpPr>
          <p:nvPr/>
        </p:nvSpPr>
        <p:spPr bwMode="auto">
          <a:xfrm>
            <a:off x="381000" y="5259388"/>
            <a:ext cx="3276600" cy="8223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zh-CN" sz="2400" b="0">
                <a:ea typeface="宋体" pitchFamily="2" charset="-122"/>
              </a:rPr>
              <a:t>Initialization</a:t>
            </a:r>
          </a:p>
          <a:p>
            <a:pPr eaLnBrk="1" hangingPunct="1"/>
            <a:r>
              <a:rPr lang="en-US" altLang="zh-CN" sz="2400" b="0">
                <a:ea typeface="宋体" pitchFamily="2" charset="-122"/>
              </a:rPr>
              <a:t>Eager vs. lazy</a:t>
            </a:r>
          </a:p>
        </p:txBody>
      </p:sp>
      <p:sp>
        <p:nvSpPr>
          <p:cNvPr id="54276" name="Text Box 15"/>
          <p:cNvSpPr txBox="1">
            <a:spLocks noChangeArrowheads="1"/>
          </p:cNvSpPr>
          <p:nvPr/>
        </p:nvSpPr>
        <p:spPr bwMode="auto">
          <a:xfrm>
            <a:off x="6477000" y="5257800"/>
            <a:ext cx="2286000" cy="8223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50000"/>
              </a:spcBef>
            </a:pPr>
            <a:r>
              <a:rPr lang="en-US" altLang="zh-CN" sz="2400" b="0">
                <a:ea typeface="宋体" pitchFamily="2" charset="-122"/>
              </a:rPr>
              <a:t>Variance</a:t>
            </a:r>
            <a:br>
              <a:rPr lang="en-US" altLang="zh-CN" sz="2400" b="0">
                <a:ea typeface="宋体" pitchFamily="2" charset="-122"/>
              </a:rPr>
            </a:br>
            <a:r>
              <a:rPr lang="en-US" altLang="zh-CN" sz="2400" b="0">
                <a:ea typeface="宋体" pitchFamily="2" charset="-122"/>
              </a:rPr>
              <a:t>Value vs. Entity</a:t>
            </a:r>
          </a:p>
        </p:txBody>
      </p:sp>
      <p:sp>
        <p:nvSpPr>
          <p:cNvPr id="54277" name="Text Box 16"/>
          <p:cNvSpPr txBox="1">
            <a:spLocks noChangeArrowheads="1"/>
          </p:cNvSpPr>
          <p:nvPr/>
        </p:nvSpPr>
        <p:spPr bwMode="auto">
          <a:xfrm>
            <a:off x="3048000" y="5273675"/>
            <a:ext cx="3276600" cy="8223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50000"/>
              </a:spcBef>
            </a:pPr>
            <a:r>
              <a:rPr lang="en-US" altLang="zh-CN" sz="2400" b="0">
                <a:ea typeface="宋体" pitchFamily="2" charset="-122"/>
              </a:rPr>
              <a:t>Access</a:t>
            </a:r>
            <a:br>
              <a:rPr lang="en-US" altLang="zh-CN" sz="2400" b="0">
                <a:ea typeface="宋体" pitchFamily="2" charset="-122"/>
              </a:rPr>
            </a:br>
            <a:r>
              <a:rPr lang="en-US" altLang="zh-CN" sz="2400" b="0">
                <a:ea typeface="宋体" pitchFamily="2" charset="-122"/>
              </a:rPr>
              <a:t>Direct vs. Expressive</a:t>
            </a:r>
          </a:p>
        </p:txBody>
      </p:sp>
    </p:spTree>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p:cNvSpPr>
            <a:spLocks noGrp="1"/>
          </p:cNvSpPr>
          <p:nvPr>
            <p:ph type="body" idx="4294967295"/>
          </p:nvPr>
        </p:nvSpPr>
        <p:spPr>
          <a:xfrm>
            <a:off x="228600" y="2133600"/>
            <a:ext cx="2641600" cy="3363913"/>
          </a:xfrm>
        </p:spPr>
        <p:txBody>
          <a:bodyPr/>
          <a:lstStyle/>
          <a:p>
            <a:pPr eaLnBrk="1" hangingPunct="1">
              <a:buFont typeface="Arial" charset="0"/>
              <a:buNone/>
            </a:pPr>
            <a:r>
              <a:rPr lang="en-US" altLang="zh-CN" smtClean="0">
                <a:ea typeface="宋体" pitchFamily="2" charset="-122"/>
              </a:rPr>
              <a:t>class Point { </a:t>
            </a:r>
          </a:p>
          <a:p>
            <a:pPr eaLnBrk="1" hangingPunct="1">
              <a:buFont typeface="Arial" charset="0"/>
              <a:buNone/>
            </a:pPr>
            <a:r>
              <a:rPr lang="en-US" altLang="zh-CN" smtClean="0">
                <a:ea typeface="宋体" pitchFamily="2" charset="-122"/>
              </a:rPr>
              <a:t>    int x, y; </a:t>
            </a:r>
          </a:p>
          <a:p>
            <a:pPr eaLnBrk="1" hangingPunct="1">
              <a:buFont typeface="Arial" charset="0"/>
              <a:buNone/>
            </a:pPr>
            <a:r>
              <a:rPr lang="en-US" altLang="zh-CN" smtClean="0">
                <a:ea typeface="宋体" pitchFamily="2" charset="-122"/>
              </a:rPr>
              <a:t>    Point(int x, int y) {</a:t>
            </a:r>
          </a:p>
          <a:p>
            <a:pPr eaLnBrk="1" hangingPunct="1">
              <a:buFont typeface="Arial" charset="0"/>
              <a:buNone/>
            </a:pPr>
            <a:r>
              <a:rPr lang="en-US" altLang="zh-CN" smtClean="0">
                <a:ea typeface="宋体" pitchFamily="2" charset="-122"/>
              </a:rPr>
              <a:t>        this.x= x;</a:t>
            </a:r>
          </a:p>
          <a:p>
            <a:pPr eaLnBrk="1" hangingPunct="1">
              <a:buFont typeface="Arial" charset="0"/>
              <a:buNone/>
            </a:pPr>
            <a:r>
              <a:rPr lang="en-US" altLang="zh-CN" smtClean="0">
                <a:ea typeface="宋体" pitchFamily="2" charset="-122"/>
              </a:rPr>
              <a:t>        this.y= y;</a:t>
            </a:r>
          </a:p>
          <a:p>
            <a:pPr eaLnBrk="1" hangingPunct="1">
              <a:buFont typeface="Arial" charset="0"/>
              <a:buNone/>
            </a:pPr>
            <a:r>
              <a:rPr lang="en-US" altLang="zh-CN" smtClean="0">
                <a:ea typeface="宋体" pitchFamily="2" charset="-122"/>
              </a:rPr>
              <a:t>    }</a:t>
            </a:r>
          </a:p>
          <a:p>
            <a:pPr eaLnBrk="1" hangingPunct="1">
              <a:buFont typeface="Arial" charset="0"/>
              <a:buNone/>
            </a:pPr>
            <a:r>
              <a:rPr lang="en-US" altLang="zh-CN" smtClean="0">
                <a:ea typeface="宋体" pitchFamily="2" charset="-122"/>
              </a:rPr>
              <a:t>} </a:t>
            </a:r>
          </a:p>
        </p:txBody>
      </p:sp>
      <p:sp>
        <p:nvSpPr>
          <p:cNvPr id="55299" name="Rectangle 4"/>
          <p:cNvSpPr>
            <a:spLocks/>
          </p:cNvSpPr>
          <p:nvPr/>
        </p:nvSpPr>
        <p:spPr bwMode="auto">
          <a:xfrm>
            <a:off x="3810000" y="2133600"/>
            <a:ext cx="51816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tIns="0" rIns="0" bIns="0"/>
          <a:lstStyle/>
          <a:p>
            <a:pPr marL="171450" indent="-171450">
              <a:lnSpc>
                <a:spcPct val="90000"/>
              </a:lnSpc>
              <a:spcBef>
                <a:spcPct val="20000"/>
              </a:spcBef>
              <a:spcAft>
                <a:spcPts val="600"/>
              </a:spcAft>
              <a:buClr>
                <a:srgbClr val="6639B7"/>
              </a:buClr>
              <a:buFont typeface="Arial" charset="0"/>
              <a:buNone/>
            </a:pPr>
            <a:r>
              <a:rPr lang="en-US" altLang="zh-CN" sz="2000" b="0">
                <a:solidFill>
                  <a:srgbClr val="404040"/>
                </a:solidFill>
                <a:latin typeface="Tahoma" pitchFamily="34" charset="0"/>
                <a:ea typeface="宋体" pitchFamily="2" charset="-122"/>
              </a:rPr>
              <a:t>List getMembers() { </a:t>
            </a:r>
          </a:p>
          <a:p>
            <a:pPr marL="171450" indent="-171450">
              <a:lnSpc>
                <a:spcPct val="90000"/>
              </a:lnSpc>
              <a:spcBef>
                <a:spcPct val="20000"/>
              </a:spcBef>
              <a:spcAft>
                <a:spcPts val="600"/>
              </a:spcAft>
              <a:buClr>
                <a:srgbClr val="6639B7"/>
              </a:buClr>
              <a:buFont typeface="Arial" charset="0"/>
              <a:buNone/>
            </a:pPr>
            <a:r>
              <a:rPr lang="en-US" altLang="zh-CN" sz="2000" b="0">
                <a:solidFill>
                  <a:srgbClr val="404040"/>
                </a:solidFill>
                <a:latin typeface="Tahoma" pitchFamily="34" charset="0"/>
                <a:ea typeface="宋体" pitchFamily="2" charset="-122"/>
              </a:rPr>
              <a:t>    if (members == null)</a:t>
            </a:r>
          </a:p>
          <a:p>
            <a:pPr marL="171450" indent="-171450">
              <a:lnSpc>
                <a:spcPct val="90000"/>
              </a:lnSpc>
              <a:spcBef>
                <a:spcPct val="20000"/>
              </a:spcBef>
              <a:spcAft>
                <a:spcPts val="600"/>
              </a:spcAft>
              <a:buClr>
                <a:srgbClr val="6639B7"/>
              </a:buClr>
              <a:buFont typeface="Arial" charset="0"/>
              <a:buNone/>
            </a:pPr>
            <a:r>
              <a:rPr lang="en-US" altLang="zh-CN" sz="2000" b="0">
                <a:solidFill>
                  <a:srgbClr val="404040"/>
                </a:solidFill>
                <a:latin typeface="Tahoma" pitchFamily="34" charset="0"/>
                <a:ea typeface="宋体" pitchFamily="2" charset="-122"/>
              </a:rPr>
              <a:t>        members = new ArrayList&lt;Person&gt;();</a:t>
            </a:r>
          </a:p>
          <a:p>
            <a:pPr marL="171450" indent="-171450">
              <a:lnSpc>
                <a:spcPct val="90000"/>
              </a:lnSpc>
              <a:spcBef>
                <a:spcPct val="20000"/>
              </a:spcBef>
              <a:spcAft>
                <a:spcPts val="600"/>
              </a:spcAft>
              <a:buClr>
                <a:srgbClr val="6639B7"/>
              </a:buClr>
              <a:buFont typeface="Arial" charset="0"/>
              <a:buNone/>
            </a:pPr>
            <a:r>
              <a:rPr lang="en-US" altLang="zh-CN" sz="2000" b="0">
                <a:solidFill>
                  <a:srgbClr val="404040"/>
                </a:solidFill>
                <a:latin typeface="Tahoma" pitchFamily="34" charset="0"/>
                <a:ea typeface="宋体" pitchFamily="2" charset="-122"/>
              </a:rPr>
              <a:t>        return members;</a:t>
            </a:r>
          </a:p>
          <a:p>
            <a:pPr marL="171450" indent="-171450">
              <a:lnSpc>
                <a:spcPct val="90000"/>
              </a:lnSpc>
              <a:spcBef>
                <a:spcPct val="20000"/>
              </a:spcBef>
              <a:spcAft>
                <a:spcPts val="600"/>
              </a:spcAft>
              <a:buClr>
                <a:srgbClr val="6639B7"/>
              </a:buClr>
              <a:buFont typeface="Arial" charset="0"/>
              <a:buNone/>
            </a:pPr>
            <a:r>
              <a:rPr lang="en-US" altLang="zh-CN" sz="2000" b="0">
                <a:solidFill>
                  <a:srgbClr val="404040"/>
                </a:solidFill>
                <a:latin typeface="Tahoma" pitchFamily="34" charset="0"/>
                <a:ea typeface="宋体" pitchFamily="2" charset="-122"/>
              </a:rPr>
              <a:t>} </a:t>
            </a:r>
          </a:p>
        </p:txBody>
      </p:sp>
      <p:sp>
        <p:nvSpPr>
          <p:cNvPr id="55300" name="Text Box 5"/>
          <p:cNvSpPr txBox="1">
            <a:spLocks noChangeArrowheads="1"/>
          </p:cNvSpPr>
          <p:nvPr/>
        </p:nvSpPr>
        <p:spPr bwMode="auto">
          <a:xfrm>
            <a:off x="228600" y="1219200"/>
            <a:ext cx="2819400" cy="557213"/>
          </a:xfrm>
          <a:prstGeom prst="rect">
            <a:avLst/>
          </a:prstGeom>
          <a:solidFill>
            <a:srgbClr val="FF6600"/>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spcBef>
                <a:spcPct val="50000"/>
              </a:spcBef>
            </a:pPr>
            <a:r>
              <a:rPr lang="en-US" altLang="zh-CN" sz="2800">
                <a:ea typeface="宋体" pitchFamily="2" charset="-122"/>
              </a:rPr>
              <a:t>Eager Initialize</a:t>
            </a:r>
          </a:p>
        </p:txBody>
      </p:sp>
      <p:sp>
        <p:nvSpPr>
          <p:cNvPr id="55301" name="Text Box 6"/>
          <p:cNvSpPr txBox="1">
            <a:spLocks noChangeArrowheads="1"/>
          </p:cNvSpPr>
          <p:nvPr/>
        </p:nvSpPr>
        <p:spPr bwMode="auto">
          <a:xfrm>
            <a:off x="3810000" y="1219200"/>
            <a:ext cx="2667000" cy="557213"/>
          </a:xfrm>
          <a:prstGeom prst="rect">
            <a:avLst/>
          </a:prstGeom>
          <a:solidFill>
            <a:srgbClr val="FF6600"/>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spcBef>
                <a:spcPct val="50000"/>
              </a:spcBef>
            </a:pPr>
            <a:r>
              <a:rPr lang="en-US" altLang="zh-CN" sz="2800">
                <a:ea typeface="宋体" pitchFamily="2" charset="-122"/>
              </a:rPr>
              <a:t>Lazy Initialize</a:t>
            </a:r>
          </a:p>
        </p:txBody>
      </p:sp>
    </p:spTree>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p:cNvSpPr>
            <a:spLocks noGrp="1"/>
          </p:cNvSpPr>
          <p:nvPr>
            <p:ph type="body" sz="half" idx="4294967295"/>
          </p:nvPr>
        </p:nvSpPr>
        <p:spPr>
          <a:xfrm>
            <a:off x="1728788" y="2743200"/>
            <a:ext cx="2767012" cy="2838450"/>
          </a:xfrm>
        </p:spPr>
        <p:txBody>
          <a:bodyPr/>
          <a:lstStyle/>
          <a:p>
            <a:pPr eaLnBrk="1" hangingPunct="1">
              <a:buFont typeface="Arial" charset="0"/>
              <a:buNone/>
            </a:pPr>
            <a:endParaRPr lang="en-US" altLang="zh-CN" sz="1800" dirty="0" smtClean="0">
              <a:ea typeface="宋体" pitchFamily="2" charset="-122"/>
            </a:endParaRPr>
          </a:p>
          <a:p>
            <a:pPr eaLnBrk="1" hangingPunct="1">
              <a:buFont typeface="Arial" charset="0"/>
              <a:buNone/>
            </a:pPr>
            <a:r>
              <a:rPr lang="en-US" altLang="zh-CN" sz="1800" dirty="0" smtClean="0">
                <a:ea typeface="宋体" pitchFamily="2" charset="-122"/>
              </a:rPr>
              <a:t>?? </a:t>
            </a:r>
            <a:r>
              <a:rPr lang="en-US" altLang="zh-CN" sz="1800" dirty="0" err="1" smtClean="0">
                <a:ea typeface="宋体" pitchFamily="2" charset="-122"/>
              </a:rPr>
              <a:t>getx</a:t>
            </a:r>
            <a:r>
              <a:rPr lang="en-US" altLang="zh-CN" sz="1800" dirty="0" smtClean="0">
                <a:ea typeface="宋体" pitchFamily="2" charset="-122"/>
              </a:rPr>
              <a:t>()</a:t>
            </a:r>
          </a:p>
          <a:p>
            <a:pPr eaLnBrk="1" hangingPunct="1">
              <a:buFont typeface="Arial" charset="0"/>
              <a:buNone/>
            </a:pPr>
            <a:r>
              <a:rPr lang="en-US" altLang="zh-CN" sz="1800" dirty="0" smtClean="0">
                <a:ea typeface="宋体" pitchFamily="2" charset="-122"/>
              </a:rPr>
              <a:t>?? </a:t>
            </a:r>
            <a:r>
              <a:rPr lang="en-US" altLang="zh-CN" sz="1800" dirty="0" err="1" smtClean="0">
                <a:ea typeface="宋体" pitchFamily="2" charset="-122"/>
              </a:rPr>
              <a:t>setx</a:t>
            </a:r>
            <a:r>
              <a:rPr lang="en-US" altLang="zh-CN" sz="1800" dirty="0" smtClean="0">
                <a:ea typeface="宋体" pitchFamily="2" charset="-122"/>
              </a:rPr>
              <a:t>()</a:t>
            </a:r>
          </a:p>
          <a:p>
            <a:pPr eaLnBrk="1" hangingPunct="1">
              <a:buFont typeface="Arial" charset="0"/>
              <a:buNone/>
            </a:pPr>
            <a:r>
              <a:rPr lang="en-US" altLang="zh-CN" sz="1800" dirty="0" err="1" smtClean="0">
                <a:ea typeface="宋体" pitchFamily="2" charset="-122"/>
              </a:rPr>
              <a:t>setBg</a:t>
            </a:r>
            <a:r>
              <a:rPr lang="en-US" altLang="zh-CN" sz="1800" dirty="0" smtClean="0">
                <a:ea typeface="宋体" pitchFamily="2" charset="-122"/>
              </a:rPr>
              <a:t>(Yellow)</a:t>
            </a:r>
          </a:p>
          <a:p>
            <a:pPr eaLnBrk="1" hangingPunct="1">
              <a:buFont typeface="Arial" charset="0"/>
              <a:buNone/>
            </a:pPr>
            <a:r>
              <a:rPr lang="en-US" altLang="zh-CN" sz="1800" dirty="0" err="1" smtClean="0">
                <a:ea typeface="宋体" pitchFamily="2" charset="-122"/>
              </a:rPr>
              <a:t>highLight</a:t>
            </a:r>
            <a:r>
              <a:rPr lang="en-US" altLang="zh-CN" sz="1800" dirty="0" smtClean="0">
                <a:ea typeface="宋体" pitchFamily="2" charset="-122"/>
              </a:rPr>
              <a:t>()</a:t>
            </a:r>
          </a:p>
        </p:txBody>
      </p:sp>
      <p:sp>
        <p:nvSpPr>
          <p:cNvPr id="56323" name="Rectangle 6"/>
          <p:cNvSpPr>
            <a:spLocks/>
          </p:cNvSpPr>
          <p:nvPr/>
        </p:nvSpPr>
        <p:spPr bwMode="auto">
          <a:xfrm>
            <a:off x="1600200" y="2438400"/>
            <a:ext cx="1752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tIns="0" rIns="0" bIns="0"/>
          <a:lstStyle/>
          <a:p>
            <a:pPr marL="342900" indent="-342900">
              <a:spcBef>
                <a:spcPct val="20000"/>
              </a:spcBef>
              <a:spcAft>
                <a:spcPts val="600"/>
              </a:spcAft>
              <a:buClr>
                <a:srgbClr val="6639B7"/>
              </a:buClr>
              <a:buFont typeface="Arial" charset="0"/>
              <a:buNone/>
            </a:pPr>
            <a:r>
              <a:rPr lang="en-US" altLang="zh-CN" sz="2400" b="0" dirty="0" err="1">
                <a:solidFill>
                  <a:srgbClr val="404040"/>
                </a:solidFill>
                <a:latin typeface="Tahoma" pitchFamily="34" charset="0"/>
                <a:ea typeface="宋体" pitchFamily="2" charset="-122"/>
              </a:rPr>
              <a:t>openDoor</a:t>
            </a:r>
            <a:r>
              <a:rPr lang="en-US" altLang="zh-CN" sz="2400" b="0" dirty="0">
                <a:solidFill>
                  <a:srgbClr val="404040"/>
                </a:solidFill>
                <a:latin typeface="Tahoma" pitchFamily="34" charset="0"/>
                <a:ea typeface="宋体" pitchFamily="2" charset="-122"/>
              </a:rPr>
              <a:t>();</a:t>
            </a:r>
          </a:p>
          <a:p>
            <a:pPr marL="342900" indent="-342900">
              <a:spcBef>
                <a:spcPct val="20000"/>
              </a:spcBef>
              <a:spcAft>
                <a:spcPts val="600"/>
              </a:spcAft>
              <a:buClr>
                <a:srgbClr val="6639B7"/>
              </a:buClr>
              <a:buFont typeface="Arial" charset="0"/>
              <a:buNone/>
            </a:pPr>
            <a:endParaRPr lang="en-US" altLang="zh-CN" sz="2400" b="0" dirty="0">
              <a:solidFill>
                <a:srgbClr val="404040"/>
              </a:solidFill>
              <a:latin typeface="Tahoma" pitchFamily="34" charset="0"/>
              <a:ea typeface="宋体" pitchFamily="2" charset="-122"/>
            </a:endParaRPr>
          </a:p>
        </p:txBody>
      </p:sp>
      <p:sp>
        <p:nvSpPr>
          <p:cNvPr id="56324" name="Rectangle 7"/>
          <p:cNvSpPr>
            <a:spLocks noChangeArrowheads="1"/>
          </p:cNvSpPr>
          <p:nvPr/>
        </p:nvSpPr>
        <p:spPr bwMode="auto">
          <a:xfrm>
            <a:off x="1524000" y="1828800"/>
            <a:ext cx="2476500" cy="495300"/>
          </a:xfrm>
          <a:prstGeom prst="rect">
            <a:avLst/>
          </a:prstGeom>
          <a:solidFill>
            <a:srgbClr val="FF6600"/>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ea typeface="宋体" pitchFamily="2" charset="-122"/>
              </a:rPr>
              <a:t>Indirect Access</a:t>
            </a:r>
            <a:endParaRPr lang="zh-CN" altLang="en-US" sz="2400">
              <a:ea typeface="宋体" pitchFamily="2" charset="-122"/>
            </a:endParaRPr>
          </a:p>
        </p:txBody>
      </p:sp>
      <p:sp>
        <p:nvSpPr>
          <p:cNvPr id="56325" name="Rectangle 8"/>
          <p:cNvSpPr>
            <a:spLocks noChangeArrowheads="1"/>
          </p:cNvSpPr>
          <p:nvPr/>
        </p:nvSpPr>
        <p:spPr bwMode="auto">
          <a:xfrm>
            <a:off x="5029200" y="1828800"/>
            <a:ext cx="2241550" cy="495300"/>
          </a:xfrm>
          <a:prstGeom prst="rect">
            <a:avLst/>
          </a:prstGeom>
          <a:solidFill>
            <a:srgbClr val="FF6600"/>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ea typeface="宋体" pitchFamily="2" charset="-122"/>
              </a:rPr>
              <a:t>Direct Access</a:t>
            </a:r>
            <a:endParaRPr lang="zh-CN" altLang="en-US" sz="2400">
              <a:ea typeface="宋体" pitchFamily="2" charset="-122"/>
            </a:endParaRPr>
          </a:p>
        </p:txBody>
      </p:sp>
      <p:sp>
        <p:nvSpPr>
          <p:cNvPr id="56326" name="Rectangle 9"/>
          <p:cNvSpPr>
            <a:spLocks/>
          </p:cNvSpPr>
          <p:nvPr/>
        </p:nvSpPr>
        <p:spPr bwMode="auto">
          <a:xfrm>
            <a:off x="5105400" y="2484438"/>
            <a:ext cx="2438400"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tIns="0" rIns="0" bIns="0"/>
          <a:lstStyle/>
          <a:p>
            <a:pPr marL="342900" indent="-342900">
              <a:spcBef>
                <a:spcPct val="20000"/>
              </a:spcBef>
              <a:spcAft>
                <a:spcPts val="600"/>
              </a:spcAft>
              <a:buClr>
                <a:srgbClr val="6639B7"/>
              </a:buClr>
              <a:buFont typeface="Arial" charset="0"/>
              <a:buNone/>
            </a:pPr>
            <a:r>
              <a:rPr lang="en-US" altLang="zh-CN" sz="2400" b="0">
                <a:solidFill>
                  <a:srgbClr val="404040"/>
                </a:solidFill>
                <a:latin typeface="Tahoma" pitchFamily="34" charset="0"/>
                <a:ea typeface="宋体" pitchFamily="2" charset="-122"/>
              </a:rPr>
              <a:t>doorRegister = 1;</a:t>
            </a:r>
          </a:p>
        </p:txBody>
      </p:sp>
    </p:spTree>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p:cNvSpPr>
          <p:nvPr>
            <p:ph type="title" idx="4294967295"/>
          </p:nvPr>
        </p:nvSpPr>
        <p:spPr/>
        <p:txBody>
          <a:bodyPr/>
          <a:lstStyle/>
          <a:p>
            <a:pPr eaLnBrk="1" hangingPunct="1"/>
            <a:r>
              <a:rPr altLang="zh-CN" smtClean="0">
                <a:ea typeface="宋体" pitchFamily="2" charset="-122"/>
              </a:rPr>
              <a:t>Variant</a:t>
            </a:r>
          </a:p>
        </p:txBody>
      </p:sp>
      <p:sp>
        <p:nvSpPr>
          <p:cNvPr id="57347" name="Rectangle 3"/>
          <p:cNvSpPr>
            <a:spLocks noGrp="1"/>
          </p:cNvSpPr>
          <p:nvPr>
            <p:ph type="body" sz="half" idx="4294967295"/>
          </p:nvPr>
        </p:nvSpPr>
        <p:spPr>
          <a:xfrm>
            <a:off x="254000" y="1360488"/>
            <a:ext cx="6070600" cy="4735512"/>
          </a:xfrm>
        </p:spPr>
        <p:txBody>
          <a:bodyPr/>
          <a:lstStyle/>
          <a:p>
            <a:pPr eaLnBrk="1" hangingPunct="1"/>
            <a:r>
              <a:rPr lang="en-US" altLang="zh-CN" sz="1600" smtClean="0">
                <a:ea typeface="宋体" pitchFamily="2" charset="-122"/>
              </a:rPr>
              <a:t>Entity</a:t>
            </a:r>
          </a:p>
          <a:p>
            <a:pPr lvl="1" eaLnBrk="1" hangingPunct="1"/>
            <a:r>
              <a:rPr lang="en-US" altLang="zh-CN" sz="1400" smtClean="0">
                <a:ea typeface="宋体" pitchFamily="2" charset="-122"/>
              </a:rPr>
              <a:t>Baby girl, little girl, girl, grandma</a:t>
            </a:r>
          </a:p>
          <a:p>
            <a:pPr lvl="1" eaLnBrk="1" hangingPunct="1"/>
            <a:r>
              <a:rPr lang="en-US" altLang="zh-CN" sz="1400" smtClean="0">
                <a:ea typeface="宋体" pitchFamily="2" charset="-122"/>
              </a:rPr>
              <a:t>Same</a:t>
            </a:r>
          </a:p>
          <a:p>
            <a:pPr lvl="1" eaLnBrk="1" hangingPunct="1"/>
            <a:r>
              <a:rPr lang="en-US" altLang="zh-CN" sz="1400" smtClean="0">
                <a:ea typeface="宋体" pitchFamily="2" charset="-122"/>
              </a:rPr>
              <a:t>Identity, changing continuity</a:t>
            </a:r>
          </a:p>
          <a:p>
            <a:pPr lvl="1" eaLnBrk="1" hangingPunct="1"/>
            <a:r>
              <a:rPr lang="en-US" altLang="zh-CN" sz="1400" smtClean="0">
                <a:ea typeface="宋体" pitchFamily="2" charset="-122"/>
              </a:rPr>
              <a:t>Procedure change of the attribute</a:t>
            </a:r>
          </a:p>
          <a:p>
            <a:pPr lvl="2" eaLnBrk="1" hangingPunct="1"/>
            <a:r>
              <a:rPr lang="en-US" altLang="zh-CN" sz="1200" smtClean="0">
                <a:ea typeface="宋体" pitchFamily="2" charset="-122"/>
              </a:rPr>
              <a:t>Eat more getting fat</a:t>
            </a:r>
          </a:p>
          <a:p>
            <a:pPr eaLnBrk="1" hangingPunct="1"/>
            <a:r>
              <a:rPr lang="en-US" altLang="zh-CN" sz="1600" smtClean="0">
                <a:ea typeface="宋体" pitchFamily="2" charset="-122"/>
              </a:rPr>
              <a:t>Value</a:t>
            </a:r>
          </a:p>
          <a:p>
            <a:pPr lvl="1" eaLnBrk="1" hangingPunct="1"/>
            <a:r>
              <a:rPr lang="en-US" altLang="zh-CN" sz="1400" smtClean="0">
                <a:ea typeface="宋体" pitchFamily="2" charset="-122"/>
              </a:rPr>
              <a:t>Green, Yellow, Red</a:t>
            </a:r>
          </a:p>
          <a:p>
            <a:pPr lvl="1" eaLnBrk="1" hangingPunct="1"/>
            <a:r>
              <a:rPr lang="en-US" altLang="zh-CN" sz="1400" smtClean="0">
                <a:ea typeface="宋体" pitchFamily="2" charset="-122"/>
              </a:rPr>
              <a:t>Never change, different state, different thing</a:t>
            </a:r>
          </a:p>
          <a:p>
            <a:pPr lvl="1" eaLnBrk="1" hangingPunct="1"/>
            <a:r>
              <a:rPr lang="en-US" altLang="zh-CN" sz="1400" smtClean="0">
                <a:ea typeface="宋体" pitchFamily="2" charset="-122"/>
              </a:rPr>
              <a:t>Function never change them</a:t>
            </a:r>
          </a:p>
          <a:p>
            <a:pPr lvl="2" eaLnBrk="1" hangingPunct="1"/>
            <a:r>
              <a:rPr lang="en-US" altLang="zh-CN" sz="1200" smtClean="0">
                <a:ea typeface="宋体" pitchFamily="2" charset="-122"/>
              </a:rPr>
              <a:t>Mix yellow and red get a new color orange</a:t>
            </a:r>
          </a:p>
          <a:p>
            <a:pPr lvl="1" eaLnBrk="1" hangingPunct="1"/>
            <a:r>
              <a:rPr lang="en-US" altLang="zh-CN" sz="1400" smtClean="0">
                <a:ea typeface="宋体" pitchFamily="2" charset="-122"/>
              </a:rPr>
              <a:t>Mathematical thinking, more abstract</a:t>
            </a:r>
          </a:p>
          <a:p>
            <a:pPr eaLnBrk="1" hangingPunct="1"/>
            <a:endParaRPr lang="en-US" altLang="zh-CN" sz="1600" smtClean="0">
              <a:ea typeface="宋体" pitchFamily="2" charset="-122"/>
            </a:endParaRPr>
          </a:p>
          <a:p>
            <a:pPr eaLnBrk="1" hangingPunct="1"/>
            <a:r>
              <a:rPr lang="en-US" altLang="zh-CN" sz="1600" smtClean="0">
                <a:ea typeface="宋体" pitchFamily="2" charset="-122"/>
              </a:rPr>
              <a:t>Variable Field</a:t>
            </a:r>
          </a:p>
        </p:txBody>
      </p:sp>
      <p:pic>
        <p:nvPicPr>
          <p:cNvPr id="57348" name="Picture 4"/>
          <p:cNvPicPr>
            <a:picLocks noGrp="1" noChangeAspect="1" noChangeArrowheads="1"/>
          </p:cNvPicPr>
          <p:nvPr>
            <p:ph sz="quarter" idx="4294967295"/>
          </p:nvPr>
        </p:nvPicPr>
        <p:blipFill>
          <a:blip r:embed="rId3">
            <a:clrChange>
              <a:clrFrom>
                <a:srgbClr val="F5F4F0"/>
              </a:clrFrom>
              <a:clrTo>
                <a:srgbClr val="F5F4F0">
                  <a:alpha val="0"/>
                </a:srgbClr>
              </a:clrTo>
            </a:clrChange>
            <a:extLst>
              <a:ext uri="{28A0092B-C50C-407E-A947-70E740481C1C}">
                <a14:useLocalDpi xmlns:a14="http://schemas.microsoft.com/office/drawing/2010/main" val="0"/>
              </a:ext>
            </a:extLst>
          </a:blip>
          <a:srcRect/>
          <a:stretch>
            <a:fillRect/>
          </a:stretch>
        </p:blipFill>
        <p:spPr>
          <a:xfrm>
            <a:off x="5299075" y="1360488"/>
            <a:ext cx="2860675" cy="2185987"/>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349" name="Picture 6"/>
          <p:cNvPicPr>
            <a:picLocks noGrp="1" noChangeAspect="1" noChangeArrowheads="1"/>
          </p:cNvPicPr>
          <p:nvPr>
            <p:ph sz="quarter" idx="4294967295"/>
          </p:nvPr>
        </p:nvPicPr>
        <p:blipFill>
          <a:blip r:embed="rId4">
            <a:clrChange>
              <a:clrFrom>
                <a:srgbClr val="F5F4F0"/>
              </a:clrFrom>
              <a:clrTo>
                <a:srgbClr val="F5F4F0">
                  <a:alpha val="0"/>
                </a:srgbClr>
              </a:clrTo>
            </a:clrChange>
            <a:extLst>
              <a:ext uri="{28A0092B-C50C-407E-A947-70E740481C1C}">
                <a14:useLocalDpi xmlns:a14="http://schemas.microsoft.com/office/drawing/2010/main" val="0"/>
              </a:ext>
            </a:extLst>
          </a:blip>
          <a:srcRect/>
          <a:stretch>
            <a:fillRect/>
          </a:stretch>
        </p:blipFill>
        <p:spPr>
          <a:xfrm>
            <a:off x="5529263" y="3698875"/>
            <a:ext cx="2398712" cy="218757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5"/>
          <p:cNvSpPr>
            <a:spLocks noChangeArrowheads="1"/>
          </p:cNvSpPr>
          <p:nvPr/>
        </p:nvSpPr>
        <p:spPr bwMode="auto">
          <a:xfrm>
            <a:off x="152400" y="2469165"/>
            <a:ext cx="8839200" cy="2244725"/>
          </a:xfrm>
          <a:prstGeom prst="rect">
            <a:avLst/>
          </a:prstGeom>
          <a:noFill/>
          <a:ln>
            <a:noFill/>
          </a:ln>
          <a:effectLst>
            <a:outerShdw dist="107763" dir="2700000" algn="ctr" rotWithShape="0">
              <a:srgbClr val="847364">
                <a:alpha val="50000"/>
              </a:srgbClr>
            </a:outerShdw>
          </a:effectLst>
          <a:extLst>
            <a:ext uri="{909E8E84-426E-40DD-AFC4-6F175D3DCCD1}">
              <a14:hiddenFill xmlns:a14="http://schemas.microsoft.com/office/drawing/2010/main">
                <a:solidFill>
                  <a:srgbClr val="FF6600"/>
                </a:solidFill>
              </a14:hiddenFill>
            </a:ext>
            <a:ext uri="{91240B29-F687-4F45-9708-019B960494DF}">
              <a14:hiddenLine xmlns:a14="http://schemas.microsoft.com/office/drawing/2010/main" w="76200">
                <a:solidFill>
                  <a:schemeClr val="tx1"/>
                </a:solidFill>
                <a:miter lim="800000"/>
                <a:headEnd/>
                <a:tailEnd/>
              </a14:hiddenLine>
            </a:ext>
          </a:extLst>
        </p:spPr>
        <p:txBody>
          <a:bodyPr wrap="none" anchor="ctr"/>
          <a:lstStyle/>
          <a:p>
            <a:endParaRPr lang="en-US"/>
          </a:p>
        </p:txBody>
      </p:sp>
      <p:sp>
        <p:nvSpPr>
          <p:cNvPr id="58371" name="Rectangle 2"/>
          <p:cNvSpPr>
            <a:spLocks noGrp="1"/>
          </p:cNvSpPr>
          <p:nvPr>
            <p:ph type="title" idx="4294967295"/>
          </p:nvPr>
        </p:nvSpPr>
        <p:spPr>
          <a:xfrm>
            <a:off x="192088" y="962627"/>
            <a:ext cx="8645525" cy="822325"/>
          </a:xfrm>
          <a:solidFill>
            <a:srgbClr val="FF6600"/>
          </a:solidFill>
          <a:ln w="57150">
            <a:solidFill>
              <a:srgbClr val="000000"/>
            </a:solidFill>
            <a:miter lim="800000"/>
            <a:headEnd/>
            <a:tailEnd/>
          </a:ln>
        </p:spPr>
        <p:txBody>
          <a:bodyPr/>
          <a:lstStyle/>
          <a:p>
            <a:pPr algn="ctr" eaLnBrk="1" hangingPunct="1"/>
            <a:r>
              <a:rPr altLang="zh-CN" sz="3600" smtClean="0">
                <a:solidFill>
                  <a:schemeClr val="tx1"/>
                </a:solidFill>
                <a:latin typeface="Arial" charset="0"/>
                <a:ea typeface="宋体" pitchFamily="2" charset="-122"/>
              </a:rPr>
              <a:t>Logic</a:t>
            </a:r>
          </a:p>
        </p:txBody>
      </p:sp>
      <p:sp>
        <p:nvSpPr>
          <p:cNvPr id="58372" name="WordArt 4"/>
          <p:cNvSpPr>
            <a:spLocks noChangeArrowheads="1" noChangeShapeType="1" noTextEdit="1"/>
          </p:cNvSpPr>
          <p:nvPr/>
        </p:nvSpPr>
        <p:spPr bwMode="auto">
          <a:xfrm>
            <a:off x="609600" y="3076575"/>
            <a:ext cx="7924800" cy="1647825"/>
          </a:xfrm>
          <a:prstGeom prst="rect">
            <a:avLst/>
          </a:prstGeom>
        </p:spPr>
        <p:txBody>
          <a:bodyPr wrap="none" fromWordArt="1">
            <a:prstTxWarp prst="textPlain">
              <a:avLst>
                <a:gd name="adj" fmla="val 50000"/>
              </a:avLst>
            </a:prstTxWarp>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kern="1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Black"/>
              </a:rPr>
              <a:t>0x2B | !0x2B</a:t>
            </a:r>
          </a:p>
        </p:txBody>
      </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oup 14"/>
          <p:cNvGrpSpPr>
            <a:grpSpLocks/>
          </p:cNvGrpSpPr>
          <p:nvPr/>
        </p:nvGrpSpPr>
        <p:grpSpPr bwMode="auto">
          <a:xfrm>
            <a:off x="2133600" y="838200"/>
            <a:ext cx="6096000" cy="4702175"/>
            <a:chOff x="1584" y="624"/>
            <a:chExt cx="3608" cy="2784"/>
          </a:xfrm>
        </p:grpSpPr>
        <p:pic>
          <p:nvPicPr>
            <p:cNvPr id="12292" name="Picture 4"/>
            <p:cNvPicPr>
              <a:picLocks noChangeAspect="1" noChangeArrowheads="1"/>
            </p:cNvPicPr>
            <p:nvPr/>
          </p:nvPicPr>
          <p:blipFill>
            <a:blip r:embed="rId3">
              <a:clrChange>
                <a:clrFrom>
                  <a:srgbClr val="F5F4F0"/>
                </a:clrFrom>
                <a:clrTo>
                  <a:srgbClr val="F5F4F0">
                    <a:alpha val="0"/>
                  </a:srgbClr>
                </a:clrTo>
              </a:clrChange>
              <a:extLst>
                <a:ext uri="{28A0092B-C50C-407E-A947-70E740481C1C}">
                  <a14:useLocalDpi xmlns:a14="http://schemas.microsoft.com/office/drawing/2010/main" val="0"/>
                </a:ext>
              </a:extLst>
            </a:blip>
            <a:srcRect/>
            <a:stretch>
              <a:fillRect/>
            </a:stretch>
          </p:blipFill>
          <p:spPr bwMode="auto">
            <a:xfrm>
              <a:off x="1584" y="624"/>
              <a:ext cx="2671" cy="2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3" name="Picture 6"/>
            <p:cNvPicPr>
              <a:picLocks noChangeAspect="1" noChangeArrowheads="1"/>
            </p:cNvPicPr>
            <p:nvPr/>
          </p:nvPicPr>
          <p:blipFill>
            <a:blip r:embed="rId4">
              <a:clrChange>
                <a:clrFrom>
                  <a:srgbClr val="F5F4F0"/>
                </a:clrFrom>
                <a:clrTo>
                  <a:srgbClr val="F5F4F0">
                    <a:alpha val="0"/>
                  </a:srgbClr>
                </a:clrTo>
              </a:clrChange>
              <a:extLst>
                <a:ext uri="{28A0092B-C50C-407E-A947-70E740481C1C}">
                  <a14:useLocalDpi xmlns:a14="http://schemas.microsoft.com/office/drawing/2010/main" val="0"/>
                </a:ext>
              </a:extLst>
            </a:blip>
            <a:srcRect/>
            <a:stretch>
              <a:fillRect/>
            </a:stretch>
          </p:blipFill>
          <p:spPr bwMode="auto">
            <a:xfrm>
              <a:off x="1733" y="3008"/>
              <a:ext cx="2091" cy="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4" name="Picture 10"/>
            <p:cNvPicPr>
              <a:picLocks noChangeAspect="1" noChangeArrowheads="1"/>
            </p:cNvPicPr>
            <p:nvPr/>
          </p:nvPicPr>
          <p:blipFill>
            <a:blip r:embed="rId5">
              <a:clrChange>
                <a:clrFrom>
                  <a:srgbClr val="F5F4F0"/>
                </a:clrFrom>
                <a:clrTo>
                  <a:srgbClr val="F5F4F0">
                    <a:alpha val="0"/>
                  </a:srgbClr>
                </a:clrTo>
              </a:clrChange>
              <a:extLst>
                <a:ext uri="{28A0092B-C50C-407E-A947-70E740481C1C}">
                  <a14:useLocalDpi xmlns:a14="http://schemas.microsoft.com/office/drawing/2010/main" val="0"/>
                </a:ext>
              </a:extLst>
            </a:blip>
            <a:srcRect/>
            <a:stretch>
              <a:fillRect/>
            </a:stretch>
          </p:blipFill>
          <p:spPr bwMode="auto">
            <a:xfrm>
              <a:off x="4211" y="805"/>
              <a:ext cx="981" cy="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2291" name="Text Box 18"/>
          <p:cNvSpPr txBox="1">
            <a:spLocks noChangeArrowheads="1"/>
          </p:cNvSpPr>
          <p:nvPr/>
        </p:nvSpPr>
        <p:spPr bwMode="auto">
          <a:xfrm>
            <a:off x="6629400" y="1676400"/>
            <a:ext cx="1981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50000"/>
              </a:spcBef>
            </a:pPr>
            <a:r>
              <a:rPr lang="en-US" altLang="zh-CN" sz="2400" b="0">
                <a:latin typeface="Comic Sans MS" pitchFamily="66" charset="0"/>
                <a:ea typeface="宋体" pitchFamily="2" charset="-122"/>
              </a:rPr>
              <a:t>Not bug yet</a:t>
            </a:r>
          </a:p>
        </p:txBody>
      </p:sp>
    </p:spTree>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4"/>
          <p:cNvPicPr>
            <a:picLocks noGrp="1" noChangeAspect="1" noChangeArrowheads="1"/>
          </p:cNvPicPr>
          <p:nvPr>
            <p:ph idx="4294967295"/>
          </p:nvPr>
        </p:nvPicPr>
        <p:blipFill>
          <a:blip r:embed="rId3">
            <a:clrChange>
              <a:clrFrom>
                <a:srgbClr val="F5F4F0"/>
              </a:clrFrom>
              <a:clrTo>
                <a:srgbClr val="F5F4F0">
                  <a:alpha val="0"/>
                </a:srgbClr>
              </a:clrTo>
            </a:clrChange>
            <a:extLst>
              <a:ext uri="{28A0092B-C50C-407E-A947-70E740481C1C}">
                <a14:useLocalDpi xmlns:a14="http://schemas.microsoft.com/office/drawing/2010/main" val="0"/>
              </a:ext>
            </a:extLst>
          </a:blip>
          <a:srcRect/>
          <a:stretch>
            <a:fillRect/>
          </a:stretch>
        </p:blipFill>
        <p:spPr>
          <a:xfrm>
            <a:off x="381000" y="1828800"/>
            <a:ext cx="3733800" cy="2732088"/>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9395" name="Text Box 6"/>
          <p:cNvSpPr txBox="1">
            <a:spLocks noChangeArrowheads="1"/>
          </p:cNvSpPr>
          <p:nvPr/>
        </p:nvSpPr>
        <p:spPr bwMode="auto">
          <a:xfrm>
            <a:off x="4572000" y="2362200"/>
            <a:ext cx="37338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n-US" altLang="zh-CN" sz="3600" b="0" dirty="0" smtClean="0">
                <a:ea typeface="宋体" pitchFamily="2" charset="-122"/>
              </a:rPr>
              <a:t>Intention</a:t>
            </a:r>
          </a:p>
          <a:p>
            <a:pPr algn="ctr" eaLnBrk="1" hangingPunct="1"/>
            <a:r>
              <a:rPr lang="en-US" altLang="zh-CN" sz="3600" b="0" dirty="0" smtClean="0">
                <a:ea typeface="宋体" pitchFamily="2" charset="-122"/>
              </a:rPr>
              <a:t>over</a:t>
            </a:r>
          </a:p>
          <a:p>
            <a:pPr algn="ctr" eaLnBrk="1" hangingPunct="1"/>
            <a:r>
              <a:rPr lang="en-US" altLang="zh-CN" sz="3600" b="0" dirty="0" smtClean="0">
                <a:ea typeface="宋体" pitchFamily="2" charset="-122"/>
              </a:rPr>
              <a:t>Implementation</a:t>
            </a:r>
            <a:endParaRPr lang="en-US" altLang="zh-CN" sz="3600" b="0" dirty="0">
              <a:ea typeface="宋体" pitchFamily="2" charset="-122"/>
            </a:endParaRPr>
          </a:p>
          <a:p>
            <a:pPr algn="ctr" eaLnBrk="1" hangingPunct="1"/>
            <a:endParaRPr lang="en-US" altLang="zh-CN" sz="3600" b="0" dirty="0">
              <a:ea typeface="宋体" pitchFamily="2" charset="-122"/>
            </a:endParaRPr>
          </a:p>
        </p:txBody>
      </p:sp>
    </p:spTree>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6"/>
          <p:cNvSpPr txBox="1">
            <a:spLocks noChangeArrowheads="1"/>
          </p:cNvSpPr>
          <p:nvPr/>
        </p:nvSpPr>
        <p:spPr bwMode="auto">
          <a:xfrm>
            <a:off x="4876800" y="4724400"/>
            <a:ext cx="137795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zh-CN" b="0">
                <a:ea typeface="宋体" pitchFamily="2" charset="-122"/>
              </a:rPr>
              <a:t>Exception</a:t>
            </a:r>
          </a:p>
          <a:p>
            <a:pPr eaLnBrk="1" hangingPunct="1"/>
            <a:endParaRPr lang="en-US" altLang="zh-CN" b="0">
              <a:ea typeface="宋体" pitchFamily="2" charset="-122"/>
            </a:endParaRPr>
          </a:p>
          <a:p>
            <a:pPr eaLnBrk="1" hangingPunct="1"/>
            <a:r>
              <a:rPr lang="en-US" altLang="zh-CN" b="0">
                <a:ea typeface="宋体" pitchFamily="2" charset="-122"/>
              </a:rPr>
              <a:t>Dispatching</a:t>
            </a:r>
          </a:p>
          <a:p>
            <a:pPr eaLnBrk="1" hangingPunct="1"/>
            <a:endParaRPr lang="en-US" altLang="zh-CN" b="0">
              <a:ea typeface="宋体" pitchFamily="2" charset="-122"/>
            </a:endParaRPr>
          </a:p>
        </p:txBody>
      </p:sp>
      <p:sp>
        <p:nvSpPr>
          <p:cNvPr id="60419" name="Text Box 8"/>
          <p:cNvSpPr txBox="1">
            <a:spLocks noChangeArrowheads="1"/>
          </p:cNvSpPr>
          <p:nvPr/>
        </p:nvSpPr>
        <p:spPr bwMode="auto">
          <a:xfrm>
            <a:off x="2133600" y="4495800"/>
            <a:ext cx="1454150" cy="17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zh-CN" b="0">
                <a:ea typeface="宋体" pitchFamily="2" charset="-122"/>
              </a:rPr>
              <a:t>Method Size</a:t>
            </a:r>
          </a:p>
          <a:p>
            <a:pPr eaLnBrk="1" hangingPunct="1"/>
            <a:endParaRPr lang="en-US" altLang="zh-CN" b="0">
              <a:ea typeface="宋体" pitchFamily="2" charset="-122"/>
            </a:endParaRPr>
          </a:p>
          <a:p>
            <a:pPr eaLnBrk="1" hangingPunct="1"/>
            <a:r>
              <a:rPr lang="en-US" altLang="zh-CN" b="0">
                <a:ea typeface="宋体" pitchFamily="2" charset="-122"/>
              </a:rPr>
              <a:t>Return type</a:t>
            </a:r>
          </a:p>
          <a:p>
            <a:pPr eaLnBrk="1" hangingPunct="1"/>
            <a:endParaRPr lang="en-US" altLang="zh-CN" b="0">
              <a:ea typeface="宋体" pitchFamily="2" charset="-122"/>
            </a:endParaRPr>
          </a:p>
          <a:p>
            <a:pPr eaLnBrk="1" hangingPunct="1"/>
            <a:r>
              <a:rPr lang="en-US" altLang="zh-CN" b="0">
                <a:ea typeface="宋体" pitchFamily="2" charset="-122"/>
              </a:rPr>
              <a:t>Main flow</a:t>
            </a:r>
          </a:p>
          <a:p>
            <a:pPr eaLnBrk="1" hangingPunct="1"/>
            <a:endParaRPr lang="en-US" altLang="zh-CN" b="0">
              <a:ea typeface="宋体" pitchFamily="2" charset="-122"/>
            </a:endParaRPr>
          </a:p>
        </p:txBody>
      </p:sp>
      <p:pic>
        <p:nvPicPr>
          <p:cNvPr id="60420" name="Picture 10"/>
          <p:cNvPicPr>
            <a:picLocks noGrp="1" noChangeAspect="1" noChangeArrowheads="1"/>
          </p:cNvPicPr>
          <p:nvPr>
            <p:ph idx="4294967295"/>
          </p:nvPr>
        </p:nvPicPr>
        <p:blipFill>
          <a:blip r:embed="rId3">
            <a:clrChange>
              <a:clrFrom>
                <a:srgbClr val="F5F4F0"/>
              </a:clrFrom>
              <a:clrTo>
                <a:srgbClr val="F5F4F0">
                  <a:alpha val="0"/>
                </a:srgbClr>
              </a:clrTo>
            </a:clrChange>
            <a:extLst>
              <a:ext uri="{28A0092B-C50C-407E-A947-70E740481C1C}">
                <a14:useLocalDpi xmlns:a14="http://schemas.microsoft.com/office/drawing/2010/main" val="0"/>
              </a:ext>
            </a:extLst>
          </a:blip>
          <a:srcRect/>
          <a:stretch>
            <a:fillRect/>
          </a:stretch>
        </p:blipFill>
        <p:spPr>
          <a:xfrm>
            <a:off x="1295400" y="1219200"/>
            <a:ext cx="7237413" cy="338137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p:cNvSpPr>
          <p:nvPr>
            <p:ph type="title" idx="4294967295"/>
          </p:nvPr>
        </p:nvSpPr>
        <p:spPr/>
        <p:txBody>
          <a:bodyPr/>
          <a:lstStyle/>
          <a:p>
            <a:pPr eaLnBrk="1" hangingPunct="1"/>
            <a:r>
              <a:rPr altLang="zh-CN" smtClean="0">
                <a:ea typeface="宋体" pitchFamily="2" charset="-122"/>
              </a:rPr>
              <a:t>Logic (3/3): Tips</a:t>
            </a:r>
          </a:p>
        </p:txBody>
      </p:sp>
      <p:sp>
        <p:nvSpPr>
          <p:cNvPr id="61443" name="Rectangle 3"/>
          <p:cNvSpPr>
            <a:spLocks noGrp="1"/>
          </p:cNvSpPr>
          <p:nvPr>
            <p:ph type="body" sz="half" idx="4294967295"/>
          </p:nvPr>
        </p:nvSpPr>
        <p:spPr>
          <a:xfrm>
            <a:off x="254000" y="1360488"/>
            <a:ext cx="4214813" cy="4525962"/>
          </a:xfrm>
        </p:spPr>
        <p:txBody>
          <a:bodyPr/>
          <a:lstStyle/>
          <a:p>
            <a:pPr eaLnBrk="1" hangingPunct="1"/>
            <a:r>
              <a:rPr lang="en-US" altLang="zh-CN" sz="1800" smtClean="0">
                <a:ea typeface="宋体" pitchFamily="2" charset="-122"/>
              </a:rPr>
              <a:t>Guard Clause</a:t>
            </a:r>
          </a:p>
          <a:p>
            <a:pPr eaLnBrk="1" hangingPunct="1"/>
            <a:r>
              <a:rPr lang="en-US" altLang="zh-CN" sz="1800" smtClean="0">
                <a:ea typeface="宋体" pitchFamily="2" charset="-122"/>
              </a:rPr>
              <a:t>Method object</a:t>
            </a:r>
          </a:p>
          <a:p>
            <a:pPr eaLnBrk="1" hangingPunct="1"/>
            <a:endParaRPr lang="en-US" altLang="zh-CN" sz="1800" smtClean="0">
              <a:ea typeface="宋体" pitchFamily="2" charset="-122"/>
            </a:endParaRPr>
          </a:p>
        </p:txBody>
      </p:sp>
      <p:pic>
        <p:nvPicPr>
          <p:cNvPr id="61444" name="Picture 4"/>
          <p:cNvPicPr>
            <a:picLocks noGrp="1" noChangeAspect="1" noChangeArrowheads="1"/>
          </p:cNvPicPr>
          <p:nvPr>
            <p:ph sz="half" idx="4294967295"/>
          </p:nvPr>
        </p:nvPicPr>
        <p:blipFill>
          <a:blip r:embed="rId3">
            <a:clrChange>
              <a:clrFrom>
                <a:srgbClr val="F5F4F0"/>
              </a:clrFrom>
              <a:clrTo>
                <a:srgbClr val="F5F4F0">
                  <a:alpha val="0"/>
                </a:srgbClr>
              </a:clrTo>
            </a:clrChange>
            <a:extLst>
              <a:ext uri="{28A0092B-C50C-407E-A947-70E740481C1C}">
                <a14:useLocalDpi xmlns:a14="http://schemas.microsoft.com/office/drawing/2010/main" val="0"/>
              </a:ext>
            </a:extLst>
          </a:blip>
          <a:srcRect/>
          <a:stretch>
            <a:fillRect/>
          </a:stretch>
        </p:blipFill>
        <p:spPr>
          <a:xfrm>
            <a:off x="5916613" y="0"/>
            <a:ext cx="3227387" cy="2944813"/>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1042988" y="2022475"/>
            <a:ext cx="6553200" cy="2808288"/>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467" name="Text Box 3"/>
          <p:cNvSpPr txBox="1">
            <a:spLocks noChangeArrowheads="1"/>
          </p:cNvSpPr>
          <p:nvPr/>
        </p:nvSpPr>
        <p:spPr bwMode="auto">
          <a:xfrm>
            <a:off x="1187450" y="2060575"/>
            <a:ext cx="6697663" cy="268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50000"/>
              </a:spcBef>
            </a:pPr>
            <a:r>
              <a:rPr lang="en-US" altLang="zh-CN" sz="2000">
                <a:ea typeface="宋体" pitchFamily="2" charset="-122"/>
              </a:rPr>
              <a:t>for (eachRl){</a:t>
            </a:r>
          </a:p>
          <a:p>
            <a:pPr eaLnBrk="1" hangingPunct="1">
              <a:spcBef>
                <a:spcPct val="50000"/>
              </a:spcBef>
            </a:pPr>
            <a:r>
              <a:rPr lang="en-US" altLang="zh-CN" sz="2000">
                <a:ea typeface="宋体" pitchFamily="2" charset="-122"/>
              </a:rPr>
              <a:t>    If (TRUE == conditionA){</a:t>
            </a:r>
          </a:p>
          <a:p>
            <a:pPr eaLnBrk="1" hangingPunct="1">
              <a:spcBef>
                <a:spcPct val="50000"/>
              </a:spcBef>
            </a:pPr>
            <a:r>
              <a:rPr lang="en-US" altLang="zh-CN" sz="2000">
                <a:ea typeface="宋体" pitchFamily="2" charset="-122"/>
              </a:rPr>
              <a:t>	rc = allocateResouceA(paraA1, paraA2 …);</a:t>
            </a:r>
          </a:p>
          <a:p>
            <a:pPr eaLnBrk="1" hangingPunct="1">
              <a:spcBef>
                <a:spcPct val="50000"/>
              </a:spcBef>
            </a:pPr>
            <a:r>
              <a:rPr lang="en-US" altLang="zh-CN" sz="2000">
                <a:ea typeface="宋体" pitchFamily="2" charset="-122"/>
              </a:rPr>
              <a:t>    }</a:t>
            </a:r>
          </a:p>
          <a:p>
            <a:pPr eaLnBrk="1" hangingPunct="1">
              <a:spcBef>
                <a:spcPct val="50000"/>
              </a:spcBef>
            </a:pPr>
            <a:r>
              <a:rPr lang="en-US" altLang="zh-CN" sz="2000">
                <a:ea typeface="宋体" pitchFamily="2" charset="-122"/>
              </a:rPr>
              <a:t>    …</a:t>
            </a:r>
          </a:p>
          <a:p>
            <a:pPr eaLnBrk="1" hangingPunct="1">
              <a:spcBef>
                <a:spcPct val="50000"/>
              </a:spcBef>
            </a:pPr>
            <a:r>
              <a:rPr lang="en-US" altLang="zh-CN" sz="2000">
                <a:ea typeface="宋体" pitchFamily="2" charset="-122"/>
              </a:rPr>
              <a:t>}</a:t>
            </a:r>
          </a:p>
        </p:txBody>
      </p:sp>
      <p:sp>
        <p:nvSpPr>
          <p:cNvPr id="62468" name="Text Box 4"/>
          <p:cNvSpPr txBox="1">
            <a:spLocks noChangeArrowheads="1"/>
          </p:cNvSpPr>
          <p:nvPr/>
        </p:nvSpPr>
        <p:spPr bwMode="auto">
          <a:xfrm>
            <a:off x="-612775" y="1557338"/>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zh-CN" altLang="en-US">
              <a:ea typeface="宋体" pitchFamily="2" charset="-122"/>
            </a:endParaRPr>
          </a:p>
        </p:txBody>
      </p:sp>
      <p:sp>
        <p:nvSpPr>
          <p:cNvPr id="62469" name="Text Box 5"/>
          <p:cNvSpPr txBox="1">
            <a:spLocks noChangeArrowheads="1"/>
          </p:cNvSpPr>
          <p:nvPr/>
        </p:nvSpPr>
        <p:spPr bwMode="auto">
          <a:xfrm>
            <a:off x="179388" y="549275"/>
            <a:ext cx="60483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50000"/>
              </a:spcBef>
            </a:pPr>
            <a:r>
              <a:rPr lang="en-US" altLang="zh-CN" sz="2800">
                <a:ea typeface="宋体" pitchFamily="2" charset="-122"/>
              </a:rPr>
              <a:t>What </a:t>
            </a:r>
            <a:r>
              <a:rPr lang="en-US" altLang="zh-CN" sz="2400" b="0">
                <a:solidFill>
                  <a:schemeClr val="tx2"/>
                </a:solidFill>
                <a:ea typeface="宋体" pitchFamily="2" charset="-122"/>
              </a:rPr>
              <a:t>nobCallRlSetupInvoke</a:t>
            </a:r>
            <a:r>
              <a:rPr lang="en-US" altLang="zh-CN" sz="2400">
                <a:ea typeface="宋体" pitchFamily="2" charset="-122"/>
              </a:rPr>
              <a:t> </a:t>
            </a:r>
            <a:r>
              <a:rPr lang="en-US" altLang="zh-CN" sz="2800">
                <a:ea typeface="宋体" pitchFamily="2" charset="-122"/>
              </a:rPr>
              <a:t>Do</a:t>
            </a:r>
          </a:p>
        </p:txBody>
      </p:sp>
      <p:sp>
        <p:nvSpPr>
          <p:cNvPr id="62470" name="Text Box 6"/>
          <p:cNvSpPr txBox="1">
            <a:spLocks noChangeArrowheads="1"/>
          </p:cNvSpPr>
          <p:nvPr/>
        </p:nvSpPr>
        <p:spPr bwMode="auto">
          <a:xfrm>
            <a:off x="179388" y="1052513"/>
            <a:ext cx="79930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50000"/>
              </a:spcBef>
            </a:pPr>
            <a:r>
              <a:rPr lang="en-US" altLang="zh-CN" sz="2400">
                <a:ea typeface="宋体" pitchFamily="2" charset="-122"/>
              </a:rPr>
              <a:t>To allocate cell resources for each RL to setup</a:t>
            </a:r>
          </a:p>
        </p:txBody>
      </p:sp>
      <p:sp>
        <p:nvSpPr>
          <p:cNvPr id="62471" name="Text Box 7"/>
          <p:cNvSpPr txBox="1">
            <a:spLocks noChangeArrowheads="1"/>
          </p:cNvSpPr>
          <p:nvPr/>
        </p:nvSpPr>
        <p:spPr bwMode="auto">
          <a:xfrm>
            <a:off x="5940425" y="6165850"/>
            <a:ext cx="2952750" cy="4572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spcBef>
                <a:spcPct val="50000"/>
              </a:spcBef>
            </a:pPr>
            <a:r>
              <a:rPr lang="en-US" altLang="zh-CN" sz="2400">
                <a:solidFill>
                  <a:schemeClr val="bg1"/>
                </a:solidFill>
                <a:ea typeface="宋体" pitchFamily="2" charset="-122"/>
              </a:rPr>
              <a:t>Problem Domain</a:t>
            </a:r>
          </a:p>
        </p:txBody>
      </p:sp>
    </p:spTree>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2"/>
          <p:cNvSpPr txBox="1">
            <a:spLocks noChangeArrowheads="1"/>
          </p:cNvSpPr>
          <p:nvPr/>
        </p:nvSpPr>
        <p:spPr bwMode="auto">
          <a:xfrm>
            <a:off x="179388" y="293688"/>
            <a:ext cx="6264275" cy="6448425"/>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zh-CN" sz="1600">
                <a:solidFill>
                  <a:srgbClr val="008000"/>
                </a:solidFill>
                <a:ea typeface="宋体" pitchFamily="2" charset="-122"/>
              </a:rPr>
              <a:t>If (TRUE == condition</a:t>
            </a:r>
            <a:r>
              <a:rPr lang="en-US" altLang="zh-CN" sz="1600">
                <a:ea typeface="宋体" pitchFamily="2" charset="-122"/>
              </a:rPr>
              <a:t>A</a:t>
            </a:r>
            <a:r>
              <a:rPr lang="en-US" altLang="zh-CN" sz="1600">
                <a:solidFill>
                  <a:srgbClr val="008000"/>
                </a:solidFill>
                <a:ea typeface="宋体" pitchFamily="2" charset="-122"/>
              </a:rPr>
              <a:t>){</a:t>
            </a:r>
          </a:p>
          <a:p>
            <a:pPr eaLnBrk="1" hangingPunct="1"/>
            <a:r>
              <a:rPr lang="en-US" altLang="zh-CN" sz="1600">
                <a:solidFill>
                  <a:srgbClr val="008000"/>
                </a:solidFill>
                <a:ea typeface="宋体" pitchFamily="2" charset="-122"/>
              </a:rPr>
              <a:t>    rc = allocateResouce</a:t>
            </a:r>
            <a:r>
              <a:rPr lang="en-US" altLang="zh-CN" sz="1600">
                <a:ea typeface="宋体" pitchFamily="2" charset="-122"/>
              </a:rPr>
              <a:t>A</a:t>
            </a:r>
            <a:r>
              <a:rPr lang="en-US" altLang="zh-CN" sz="1600">
                <a:solidFill>
                  <a:srgbClr val="008000"/>
                </a:solidFill>
                <a:ea typeface="宋体" pitchFamily="2" charset="-122"/>
              </a:rPr>
              <a:t>(para</a:t>
            </a:r>
            <a:r>
              <a:rPr lang="en-US" altLang="zh-CN" sz="1600">
                <a:ea typeface="宋体" pitchFamily="2" charset="-122"/>
              </a:rPr>
              <a:t>A1</a:t>
            </a:r>
            <a:r>
              <a:rPr lang="en-US" altLang="zh-CN" sz="1600">
                <a:solidFill>
                  <a:srgbClr val="008000"/>
                </a:solidFill>
                <a:ea typeface="宋体" pitchFamily="2" charset="-122"/>
              </a:rPr>
              <a:t>, para</a:t>
            </a:r>
            <a:r>
              <a:rPr lang="en-US" altLang="zh-CN" sz="1600">
                <a:ea typeface="宋体" pitchFamily="2" charset="-122"/>
              </a:rPr>
              <a:t>A2</a:t>
            </a:r>
            <a:r>
              <a:rPr lang="en-US" altLang="zh-CN" sz="1600">
                <a:solidFill>
                  <a:srgbClr val="008000"/>
                </a:solidFill>
                <a:ea typeface="宋体" pitchFamily="2" charset="-122"/>
              </a:rPr>
              <a:t>);</a:t>
            </a:r>
          </a:p>
          <a:p>
            <a:pPr eaLnBrk="1" hangingPunct="1"/>
            <a:r>
              <a:rPr lang="en-US" altLang="zh-CN" sz="1600">
                <a:solidFill>
                  <a:srgbClr val="008000"/>
                </a:solidFill>
                <a:ea typeface="宋体" pitchFamily="2" charset="-122"/>
              </a:rPr>
              <a:t>    if(RC_OK == rc){</a:t>
            </a:r>
          </a:p>
          <a:p>
            <a:pPr eaLnBrk="1" hangingPunct="1"/>
            <a:r>
              <a:rPr lang="en-US" altLang="zh-CN" sz="1600">
                <a:solidFill>
                  <a:srgbClr val="008000"/>
                </a:solidFill>
                <a:ea typeface="宋体" pitchFamily="2" charset="-122"/>
              </a:rPr>
              <a:t>        if(TRUE == condition</a:t>
            </a:r>
            <a:r>
              <a:rPr lang="en-US" altLang="zh-CN" sz="1600">
                <a:solidFill>
                  <a:srgbClr val="0033CC"/>
                </a:solidFill>
                <a:ea typeface="宋体" pitchFamily="2" charset="-122"/>
              </a:rPr>
              <a:t>B</a:t>
            </a:r>
            <a:r>
              <a:rPr lang="en-US" altLang="zh-CN" sz="1600">
                <a:solidFill>
                  <a:srgbClr val="008000"/>
                </a:solidFill>
                <a:ea typeface="宋体" pitchFamily="2" charset="-122"/>
              </a:rPr>
              <a:t>){</a:t>
            </a:r>
          </a:p>
          <a:p>
            <a:pPr eaLnBrk="1" hangingPunct="1"/>
            <a:r>
              <a:rPr lang="en-US" altLang="zh-CN" sz="1600">
                <a:solidFill>
                  <a:srgbClr val="008000"/>
                </a:solidFill>
                <a:ea typeface="宋体" pitchFamily="2" charset="-122"/>
              </a:rPr>
              <a:t>            rc = allocateResource</a:t>
            </a:r>
            <a:r>
              <a:rPr lang="en-US" altLang="zh-CN" sz="1600">
                <a:solidFill>
                  <a:srgbClr val="0033CC"/>
                </a:solidFill>
                <a:ea typeface="宋体" pitchFamily="2" charset="-122"/>
              </a:rPr>
              <a:t>B</a:t>
            </a:r>
            <a:r>
              <a:rPr lang="en-US" altLang="zh-CN" sz="1600">
                <a:solidFill>
                  <a:srgbClr val="008000"/>
                </a:solidFill>
                <a:ea typeface="宋体" pitchFamily="2" charset="-122"/>
              </a:rPr>
              <a:t>(para</a:t>
            </a:r>
            <a:r>
              <a:rPr lang="en-US" altLang="zh-CN" sz="1600">
                <a:solidFill>
                  <a:srgbClr val="0033CC"/>
                </a:solidFill>
                <a:ea typeface="宋体" pitchFamily="2" charset="-122"/>
              </a:rPr>
              <a:t>B1</a:t>
            </a:r>
            <a:r>
              <a:rPr lang="en-US" altLang="zh-CN" sz="1600">
                <a:solidFill>
                  <a:srgbClr val="008000"/>
                </a:solidFill>
                <a:ea typeface="宋体" pitchFamily="2" charset="-122"/>
              </a:rPr>
              <a:t>, para</a:t>
            </a:r>
            <a:r>
              <a:rPr lang="en-US" altLang="zh-CN" sz="1600">
                <a:solidFill>
                  <a:srgbClr val="0033CC"/>
                </a:solidFill>
                <a:ea typeface="宋体" pitchFamily="2" charset="-122"/>
              </a:rPr>
              <a:t>B2</a:t>
            </a:r>
            <a:r>
              <a:rPr lang="en-US" altLang="zh-CN" sz="1600">
                <a:solidFill>
                  <a:srgbClr val="008000"/>
                </a:solidFill>
                <a:ea typeface="宋体" pitchFamily="2" charset="-122"/>
              </a:rPr>
              <a:t>…);</a:t>
            </a:r>
          </a:p>
          <a:p>
            <a:pPr eaLnBrk="1" hangingPunct="1"/>
            <a:r>
              <a:rPr lang="en-US" altLang="zh-CN" sz="1600">
                <a:solidFill>
                  <a:srgbClr val="008000"/>
                </a:solidFill>
                <a:ea typeface="宋体" pitchFamily="2" charset="-122"/>
              </a:rPr>
              <a:t>            if(RC_OK == rc){</a:t>
            </a:r>
          </a:p>
          <a:p>
            <a:pPr eaLnBrk="1" hangingPunct="1"/>
            <a:r>
              <a:rPr lang="en-US" altLang="zh-CN" sz="1600">
                <a:solidFill>
                  <a:srgbClr val="008000"/>
                </a:solidFill>
                <a:ea typeface="宋体" pitchFamily="2" charset="-122"/>
              </a:rPr>
              <a:t>                if(TRUE == condition</a:t>
            </a:r>
            <a:r>
              <a:rPr lang="en-US" altLang="zh-CN" sz="1600">
                <a:solidFill>
                  <a:srgbClr val="663300"/>
                </a:solidFill>
                <a:ea typeface="宋体" pitchFamily="2" charset="-122"/>
              </a:rPr>
              <a:t>C</a:t>
            </a:r>
            <a:r>
              <a:rPr lang="en-US" altLang="zh-CN" sz="1600">
                <a:solidFill>
                  <a:srgbClr val="008000"/>
                </a:solidFill>
                <a:ea typeface="宋体" pitchFamily="2" charset="-122"/>
              </a:rPr>
              <a:t>){</a:t>
            </a:r>
          </a:p>
          <a:p>
            <a:pPr eaLnBrk="1" hangingPunct="1"/>
            <a:r>
              <a:rPr lang="en-US" altLang="zh-CN" sz="1600">
                <a:solidFill>
                  <a:srgbClr val="008000"/>
                </a:solidFill>
                <a:ea typeface="宋体" pitchFamily="2" charset="-122"/>
              </a:rPr>
              <a:t>                    rc = allocateResource</a:t>
            </a:r>
            <a:r>
              <a:rPr lang="en-US" altLang="zh-CN" sz="1600">
                <a:solidFill>
                  <a:srgbClr val="663300"/>
                </a:solidFill>
                <a:ea typeface="宋体" pitchFamily="2" charset="-122"/>
              </a:rPr>
              <a:t>C</a:t>
            </a:r>
            <a:r>
              <a:rPr lang="en-US" altLang="zh-CN" sz="1600">
                <a:solidFill>
                  <a:srgbClr val="008000"/>
                </a:solidFill>
                <a:ea typeface="宋体" pitchFamily="2" charset="-122"/>
              </a:rPr>
              <a:t>(para</a:t>
            </a:r>
            <a:r>
              <a:rPr lang="en-US" altLang="zh-CN" sz="1600">
                <a:solidFill>
                  <a:srgbClr val="663300"/>
                </a:solidFill>
                <a:ea typeface="宋体" pitchFamily="2" charset="-122"/>
              </a:rPr>
              <a:t>C1</a:t>
            </a:r>
            <a:r>
              <a:rPr lang="en-US" altLang="zh-CN" sz="1600">
                <a:solidFill>
                  <a:srgbClr val="008000"/>
                </a:solidFill>
                <a:ea typeface="宋体" pitchFamily="2" charset="-122"/>
              </a:rPr>
              <a:t>, para</a:t>
            </a:r>
            <a:r>
              <a:rPr lang="en-US" altLang="zh-CN" sz="1600">
                <a:solidFill>
                  <a:srgbClr val="663300"/>
                </a:solidFill>
                <a:ea typeface="宋体" pitchFamily="2" charset="-122"/>
              </a:rPr>
              <a:t>C2</a:t>
            </a:r>
            <a:r>
              <a:rPr lang="en-US" altLang="zh-CN" sz="1600">
                <a:solidFill>
                  <a:srgbClr val="008000"/>
                </a:solidFill>
                <a:ea typeface="宋体" pitchFamily="2" charset="-122"/>
              </a:rPr>
              <a:t>…);</a:t>
            </a:r>
          </a:p>
          <a:p>
            <a:pPr eaLnBrk="1" hangingPunct="1"/>
            <a:r>
              <a:rPr lang="en-US" altLang="zh-CN" sz="1600">
                <a:solidFill>
                  <a:srgbClr val="008000"/>
                </a:solidFill>
                <a:ea typeface="宋体" pitchFamily="2" charset="-122"/>
              </a:rPr>
              <a:t>                    if(RC_OK == rc) …</a:t>
            </a:r>
          </a:p>
          <a:p>
            <a:pPr eaLnBrk="1" hangingPunct="1"/>
            <a:r>
              <a:rPr lang="en-US" altLang="zh-CN" sz="1600">
                <a:solidFill>
                  <a:srgbClr val="FF3300"/>
                </a:solidFill>
                <a:ea typeface="宋体" pitchFamily="2" charset="-122"/>
              </a:rPr>
              <a:t>                    else{</a:t>
            </a:r>
          </a:p>
          <a:p>
            <a:pPr eaLnBrk="1" hangingPunct="1"/>
            <a:r>
              <a:rPr lang="en-US" altLang="zh-CN" sz="1600">
                <a:solidFill>
                  <a:srgbClr val="FF3300"/>
                </a:solidFill>
                <a:ea typeface="宋体" pitchFamily="2" charset="-122"/>
              </a:rPr>
              <a:t>                        if(TRUE == conditionA){</a:t>
            </a:r>
          </a:p>
          <a:p>
            <a:pPr eaLnBrk="1" hangingPunct="1"/>
            <a:r>
              <a:rPr lang="en-US" altLang="zh-CN" sz="1600">
                <a:solidFill>
                  <a:srgbClr val="FF3300"/>
                </a:solidFill>
                <a:ea typeface="宋体" pitchFamily="2" charset="-122"/>
              </a:rPr>
              <a:t>                            releaseResourceA(paraA1, paraA2…)</a:t>
            </a:r>
          </a:p>
          <a:p>
            <a:pPr eaLnBrk="1" hangingPunct="1"/>
            <a:r>
              <a:rPr lang="en-US" altLang="zh-CN" sz="1600">
                <a:solidFill>
                  <a:srgbClr val="FF3300"/>
                </a:solidFill>
                <a:ea typeface="宋体" pitchFamily="2" charset="-122"/>
              </a:rPr>
              <a:t>                        }</a:t>
            </a:r>
          </a:p>
          <a:p>
            <a:pPr eaLnBrk="1" hangingPunct="1"/>
            <a:r>
              <a:rPr lang="en-US" altLang="zh-CN" sz="1600">
                <a:solidFill>
                  <a:srgbClr val="FF3300"/>
                </a:solidFill>
                <a:ea typeface="宋体" pitchFamily="2" charset="-122"/>
              </a:rPr>
              <a:t>                       if(TRUE == cocnditionB){</a:t>
            </a:r>
          </a:p>
          <a:p>
            <a:pPr eaLnBrk="1" hangingPunct="1"/>
            <a:r>
              <a:rPr lang="en-US" altLang="zh-CN" sz="1600">
                <a:solidFill>
                  <a:srgbClr val="FF3300"/>
                </a:solidFill>
                <a:ea typeface="宋体" pitchFamily="2" charset="-122"/>
              </a:rPr>
              <a:t>                           releaseResourceB(paraB1, paraB2…)</a:t>
            </a:r>
          </a:p>
          <a:p>
            <a:pPr eaLnBrk="1" hangingPunct="1"/>
            <a:r>
              <a:rPr lang="en-US" altLang="zh-CN" sz="1600">
                <a:solidFill>
                  <a:srgbClr val="FF3300"/>
                </a:solidFill>
                <a:ea typeface="宋体" pitchFamily="2" charset="-122"/>
              </a:rPr>
              <a:t>                       }</a:t>
            </a:r>
          </a:p>
          <a:p>
            <a:pPr eaLnBrk="1" hangingPunct="1"/>
            <a:r>
              <a:rPr lang="en-US" altLang="zh-CN" sz="1600">
                <a:solidFill>
                  <a:srgbClr val="FF3300"/>
                </a:solidFill>
                <a:ea typeface="宋体" pitchFamily="2" charset="-122"/>
              </a:rPr>
              <a:t>                   }</a:t>
            </a:r>
          </a:p>
          <a:p>
            <a:pPr eaLnBrk="1" hangingPunct="1"/>
            <a:r>
              <a:rPr lang="en-US" altLang="zh-CN" sz="1600">
                <a:solidFill>
                  <a:srgbClr val="FF3300"/>
                </a:solidFill>
                <a:ea typeface="宋体" pitchFamily="2" charset="-122"/>
              </a:rPr>
              <a:t>               }</a:t>
            </a:r>
          </a:p>
          <a:p>
            <a:pPr eaLnBrk="1" hangingPunct="1"/>
            <a:r>
              <a:rPr lang="en-US" altLang="zh-CN" sz="1600">
                <a:solidFill>
                  <a:srgbClr val="FF3300"/>
                </a:solidFill>
                <a:ea typeface="宋体" pitchFamily="2" charset="-122"/>
              </a:rPr>
              <a:t>               else{</a:t>
            </a:r>
          </a:p>
          <a:p>
            <a:pPr eaLnBrk="1" hangingPunct="1"/>
            <a:r>
              <a:rPr lang="en-US" altLang="zh-CN" sz="1600">
                <a:solidFill>
                  <a:srgbClr val="FF3300"/>
                </a:solidFill>
                <a:ea typeface="宋体" pitchFamily="2" charset="-122"/>
              </a:rPr>
              <a:t>                  if(TRUE == conditionA{</a:t>
            </a:r>
          </a:p>
          <a:p>
            <a:pPr eaLnBrk="1" hangingPunct="1"/>
            <a:r>
              <a:rPr lang="en-US" altLang="zh-CN" sz="1600">
                <a:solidFill>
                  <a:srgbClr val="FF3300"/>
                </a:solidFill>
                <a:ea typeface="宋体" pitchFamily="2" charset="-122"/>
              </a:rPr>
              <a:t>                        releaseResourceA(paraA1, paraA2…);</a:t>
            </a:r>
          </a:p>
          <a:p>
            <a:pPr eaLnBrk="1" hangingPunct="1"/>
            <a:r>
              <a:rPr lang="en-US" altLang="zh-CN" sz="1600">
                <a:solidFill>
                  <a:srgbClr val="FF3300"/>
                </a:solidFill>
                <a:ea typeface="宋体" pitchFamily="2" charset="-122"/>
              </a:rPr>
              <a:t>               }</a:t>
            </a:r>
          </a:p>
          <a:p>
            <a:pPr eaLnBrk="1" hangingPunct="1"/>
            <a:r>
              <a:rPr lang="en-US" altLang="zh-CN" sz="1600">
                <a:solidFill>
                  <a:srgbClr val="FF3300"/>
                </a:solidFill>
                <a:ea typeface="宋体" pitchFamily="2" charset="-122"/>
              </a:rPr>
              <a:t>         }</a:t>
            </a:r>
          </a:p>
          <a:p>
            <a:pPr eaLnBrk="1" hangingPunct="1"/>
            <a:r>
              <a:rPr lang="en-US" altLang="zh-CN" sz="1600">
                <a:solidFill>
                  <a:srgbClr val="FF3300"/>
                </a:solidFill>
                <a:ea typeface="宋体" pitchFamily="2" charset="-122"/>
              </a:rPr>
              <a:t>}</a:t>
            </a:r>
          </a:p>
          <a:p>
            <a:pPr eaLnBrk="1" hangingPunct="1"/>
            <a:endParaRPr lang="en-US" altLang="zh-CN" sz="1600">
              <a:solidFill>
                <a:srgbClr val="FF3300"/>
              </a:solidFill>
              <a:ea typeface="宋体" pitchFamily="2" charset="-122"/>
            </a:endParaRPr>
          </a:p>
          <a:p>
            <a:pPr eaLnBrk="1" hangingPunct="1"/>
            <a:r>
              <a:rPr lang="en-US" altLang="zh-CN" sz="1600">
                <a:solidFill>
                  <a:srgbClr val="FF3300"/>
                </a:solidFill>
                <a:ea typeface="宋体" pitchFamily="2" charset="-122"/>
              </a:rPr>
              <a:t>   </a:t>
            </a:r>
          </a:p>
        </p:txBody>
      </p:sp>
      <p:sp>
        <p:nvSpPr>
          <p:cNvPr id="63491" name="Text Box 3"/>
          <p:cNvSpPr txBox="1">
            <a:spLocks noChangeArrowheads="1"/>
          </p:cNvSpPr>
          <p:nvPr/>
        </p:nvSpPr>
        <p:spPr bwMode="auto">
          <a:xfrm>
            <a:off x="5830888" y="188913"/>
            <a:ext cx="3133725" cy="879475"/>
          </a:xfrm>
          <a:prstGeom prst="rect">
            <a:avLst/>
          </a:prstGeom>
          <a:noFill/>
          <a:ln w="57150">
            <a:solidFill>
              <a:schemeClr val="tx1"/>
            </a:solidFill>
            <a:miter lim="800000"/>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50000"/>
              </a:spcBef>
            </a:pPr>
            <a:r>
              <a:rPr lang="en-US" altLang="zh-CN" sz="2400">
                <a:ea typeface="宋体" pitchFamily="2" charset="-122"/>
              </a:rPr>
              <a:t>More than one resource to allocate</a:t>
            </a:r>
          </a:p>
        </p:txBody>
      </p:sp>
      <p:sp>
        <p:nvSpPr>
          <p:cNvPr id="63492" name="Text Box 4"/>
          <p:cNvSpPr txBox="1">
            <a:spLocks noChangeArrowheads="1"/>
          </p:cNvSpPr>
          <p:nvPr/>
        </p:nvSpPr>
        <p:spPr bwMode="auto">
          <a:xfrm>
            <a:off x="6262688" y="3589338"/>
            <a:ext cx="2701925" cy="264795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50000"/>
              </a:spcBef>
              <a:buFontTx/>
              <a:buChar char="•"/>
            </a:pPr>
            <a:r>
              <a:rPr lang="en-US" altLang="zh-CN" sz="2400">
                <a:ea typeface="宋体" pitchFamily="2" charset="-122"/>
              </a:rPr>
              <a:t>Nested main flow</a:t>
            </a:r>
          </a:p>
          <a:p>
            <a:pPr eaLnBrk="1" hangingPunct="1">
              <a:spcBef>
                <a:spcPct val="50000"/>
              </a:spcBef>
              <a:buFontTx/>
              <a:buChar char="•"/>
            </a:pPr>
            <a:r>
              <a:rPr lang="en-US" altLang="zh-CN" sz="2400">
                <a:ea typeface="宋体" pitchFamily="2" charset="-122"/>
              </a:rPr>
              <a:t>Error handling is far from error</a:t>
            </a:r>
          </a:p>
          <a:p>
            <a:pPr eaLnBrk="1" hangingPunct="1">
              <a:spcBef>
                <a:spcPct val="50000"/>
              </a:spcBef>
              <a:buFontTx/>
              <a:buChar char="•"/>
            </a:pPr>
            <a:endParaRPr lang="zh-CN" altLang="en-US" sz="2400">
              <a:ea typeface="宋体" pitchFamily="2" charset="-122"/>
            </a:endParaRPr>
          </a:p>
        </p:txBody>
      </p:sp>
      <p:sp>
        <p:nvSpPr>
          <p:cNvPr id="63493" name="Text Box 5"/>
          <p:cNvSpPr txBox="1">
            <a:spLocks noChangeArrowheads="1"/>
          </p:cNvSpPr>
          <p:nvPr/>
        </p:nvSpPr>
        <p:spPr bwMode="auto">
          <a:xfrm>
            <a:off x="6262688" y="3086100"/>
            <a:ext cx="2197100" cy="45720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50000"/>
              </a:spcBef>
            </a:pPr>
            <a:r>
              <a:rPr lang="en-US" altLang="zh-CN" sz="2400">
                <a:ea typeface="宋体" pitchFamily="2" charset="-122"/>
              </a:rPr>
              <a:t>Hard to read</a:t>
            </a:r>
          </a:p>
        </p:txBody>
      </p:sp>
      <p:sp>
        <p:nvSpPr>
          <p:cNvPr id="63494" name="Text Box 6"/>
          <p:cNvSpPr txBox="1">
            <a:spLocks noChangeArrowheads="1"/>
          </p:cNvSpPr>
          <p:nvPr/>
        </p:nvSpPr>
        <p:spPr bwMode="auto">
          <a:xfrm>
            <a:off x="5940425" y="6165850"/>
            <a:ext cx="2952750" cy="4572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spcBef>
                <a:spcPct val="50000"/>
              </a:spcBef>
            </a:pPr>
            <a:r>
              <a:rPr lang="en-US" altLang="zh-CN" sz="2400">
                <a:solidFill>
                  <a:schemeClr val="bg1"/>
                </a:solidFill>
                <a:ea typeface="宋体" pitchFamily="2" charset="-122"/>
              </a:rPr>
              <a:t>Code Skeleton</a:t>
            </a:r>
          </a:p>
        </p:txBody>
      </p:sp>
    </p:spTree>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2"/>
          <p:cNvSpPr txBox="1">
            <a:spLocks noChangeArrowheads="1"/>
          </p:cNvSpPr>
          <p:nvPr/>
        </p:nvSpPr>
        <p:spPr bwMode="auto">
          <a:xfrm>
            <a:off x="5005388" y="44450"/>
            <a:ext cx="3887787" cy="67929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zh-CN" sz="1400">
                <a:solidFill>
                  <a:srgbClr val="008000"/>
                </a:solidFill>
                <a:ea typeface="宋体" pitchFamily="2" charset="-122"/>
              </a:rPr>
              <a:t>If (TRUE == conditionA){</a:t>
            </a:r>
          </a:p>
          <a:p>
            <a:pPr eaLnBrk="1" hangingPunct="1"/>
            <a:r>
              <a:rPr lang="en-US" altLang="zh-CN" sz="1400">
                <a:solidFill>
                  <a:srgbClr val="008000"/>
                </a:solidFill>
                <a:ea typeface="宋体" pitchFamily="2" charset="-122"/>
              </a:rPr>
              <a:t>    rc = allocateResouceA(paraA1, paraA2);</a:t>
            </a:r>
          </a:p>
          <a:p>
            <a:pPr eaLnBrk="1" hangingPunct="1"/>
            <a:r>
              <a:rPr lang="en-US" altLang="zh-CN" sz="1400">
                <a:solidFill>
                  <a:srgbClr val="008000"/>
                </a:solidFill>
                <a:ea typeface="宋体" pitchFamily="2" charset="-122"/>
              </a:rPr>
              <a:t>}</a:t>
            </a:r>
          </a:p>
          <a:p>
            <a:pPr eaLnBrk="1" hangingPunct="1"/>
            <a:r>
              <a:rPr lang="en-US" altLang="zh-CN" sz="1400">
                <a:solidFill>
                  <a:srgbClr val="FF3300"/>
                </a:solidFill>
                <a:ea typeface="宋体" pitchFamily="2" charset="-122"/>
              </a:rPr>
              <a:t>if(RC_ERROR == rc){</a:t>
            </a:r>
          </a:p>
          <a:p>
            <a:pPr eaLnBrk="1" hangingPunct="1"/>
            <a:r>
              <a:rPr lang="en-US" altLang="zh-CN" sz="1400">
                <a:solidFill>
                  <a:srgbClr val="FF3300"/>
                </a:solidFill>
                <a:ea typeface="宋体" pitchFamily="2" charset="-122"/>
              </a:rPr>
              <a:t>    continue;</a:t>
            </a:r>
          </a:p>
          <a:p>
            <a:pPr eaLnBrk="1" hangingPunct="1"/>
            <a:r>
              <a:rPr lang="en-US" altLang="zh-CN" sz="1400">
                <a:solidFill>
                  <a:srgbClr val="FF3300"/>
                </a:solidFill>
                <a:ea typeface="宋体" pitchFamily="2" charset="-122"/>
              </a:rPr>
              <a:t>}</a:t>
            </a:r>
          </a:p>
          <a:p>
            <a:pPr eaLnBrk="1" hangingPunct="1">
              <a:spcBef>
                <a:spcPct val="50000"/>
              </a:spcBef>
            </a:pPr>
            <a:endParaRPr lang="en-US" altLang="zh-CN" sz="1400">
              <a:solidFill>
                <a:srgbClr val="FF3300"/>
              </a:solidFill>
              <a:latin typeface="GulimChe" pitchFamily="49" charset="-127"/>
              <a:ea typeface="GulimChe" pitchFamily="49" charset="-127"/>
            </a:endParaRPr>
          </a:p>
          <a:p>
            <a:pPr eaLnBrk="1" hangingPunct="1"/>
            <a:r>
              <a:rPr lang="en-US" altLang="zh-CN" sz="1400">
                <a:solidFill>
                  <a:srgbClr val="008000"/>
                </a:solidFill>
                <a:ea typeface="宋体" pitchFamily="2" charset="-122"/>
              </a:rPr>
              <a:t>If (TRUE == conditionB){</a:t>
            </a:r>
          </a:p>
          <a:p>
            <a:pPr eaLnBrk="1" hangingPunct="1"/>
            <a:r>
              <a:rPr lang="en-US" altLang="zh-CN" sz="1400">
                <a:solidFill>
                  <a:srgbClr val="008000"/>
                </a:solidFill>
                <a:ea typeface="宋体" pitchFamily="2" charset="-122"/>
              </a:rPr>
              <a:t>    rc = allocateResouceB(paraB1, paraB2);</a:t>
            </a:r>
          </a:p>
          <a:p>
            <a:pPr eaLnBrk="1" hangingPunct="1"/>
            <a:r>
              <a:rPr lang="en-US" altLang="zh-CN" sz="1400">
                <a:solidFill>
                  <a:srgbClr val="008000"/>
                </a:solidFill>
                <a:ea typeface="宋体" pitchFamily="2" charset="-122"/>
              </a:rPr>
              <a:t>}</a:t>
            </a:r>
          </a:p>
          <a:p>
            <a:pPr eaLnBrk="1" hangingPunct="1"/>
            <a:r>
              <a:rPr lang="en-US" altLang="zh-CN" sz="1400">
                <a:solidFill>
                  <a:srgbClr val="FF3300"/>
                </a:solidFill>
                <a:ea typeface="宋体" pitchFamily="2" charset="-122"/>
              </a:rPr>
              <a:t>if(RC_ERROR == rc){</a:t>
            </a:r>
          </a:p>
          <a:p>
            <a:pPr eaLnBrk="1" hangingPunct="1"/>
            <a:r>
              <a:rPr lang="en-US" altLang="zh-CN" sz="1400">
                <a:solidFill>
                  <a:srgbClr val="FF3300"/>
                </a:solidFill>
                <a:ea typeface="宋体" pitchFamily="2" charset="-122"/>
              </a:rPr>
              <a:t>    if(TRUE == conditionA){</a:t>
            </a:r>
          </a:p>
          <a:p>
            <a:pPr eaLnBrk="1" hangingPunct="1"/>
            <a:r>
              <a:rPr lang="en-US" altLang="zh-CN" sz="1400">
                <a:solidFill>
                  <a:srgbClr val="FF3300"/>
                </a:solidFill>
                <a:ea typeface="宋体" pitchFamily="2" charset="-122"/>
              </a:rPr>
              <a:t>       releaseResourceA(paraA1, paraA2…);</a:t>
            </a:r>
          </a:p>
          <a:p>
            <a:pPr eaLnBrk="1" hangingPunct="1"/>
            <a:r>
              <a:rPr lang="en-US" altLang="zh-CN" sz="1400">
                <a:solidFill>
                  <a:srgbClr val="FF3300"/>
                </a:solidFill>
                <a:ea typeface="宋体" pitchFamily="2" charset="-122"/>
              </a:rPr>
              <a:t>    }</a:t>
            </a:r>
          </a:p>
          <a:p>
            <a:pPr eaLnBrk="1" hangingPunct="1"/>
            <a:r>
              <a:rPr lang="en-US" altLang="zh-CN" sz="1400">
                <a:solidFill>
                  <a:srgbClr val="FF3300"/>
                </a:solidFill>
                <a:ea typeface="宋体" pitchFamily="2" charset="-122"/>
              </a:rPr>
              <a:t>    continue;</a:t>
            </a:r>
          </a:p>
          <a:p>
            <a:pPr eaLnBrk="1" hangingPunct="1"/>
            <a:r>
              <a:rPr lang="en-US" altLang="zh-CN" sz="1400">
                <a:solidFill>
                  <a:srgbClr val="FF3300"/>
                </a:solidFill>
                <a:ea typeface="宋体" pitchFamily="2" charset="-122"/>
              </a:rPr>
              <a:t>}</a:t>
            </a:r>
          </a:p>
          <a:p>
            <a:pPr eaLnBrk="1" hangingPunct="1"/>
            <a:endParaRPr lang="en-US" altLang="zh-CN" sz="1400">
              <a:solidFill>
                <a:srgbClr val="FF3300"/>
              </a:solidFill>
              <a:ea typeface="宋体" pitchFamily="2" charset="-122"/>
            </a:endParaRPr>
          </a:p>
          <a:p>
            <a:pPr eaLnBrk="1" hangingPunct="1"/>
            <a:r>
              <a:rPr lang="en-US" altLang="zh-CN" sz="1400">
                <a:solidFill>
                  <a:srgbClr val="008000"/>
                </a:solidFill>
                <a:ea typeface="宋体" pitchFamily="2" charset="-122"/>
              </a:rPr>
              <a:t>If(TRUE == conditionC){</a:t>
            </a:r>
          </a:p>
          <a:p>
            <a:pPr eaLnBrk="1" hangingPunct="1"/>
            <a:r>
              <a:rPr lang="en-US" altLang="zh-CN" sz="1400">
                <a:solidFill>
                  <a:srgbClr val="008000"/>
                </a:solidFill>
                <a:ea typeface="宋体" pitchFamily="2" charset="-122"/>
              </a:rPr>
              <a:t>    rc = allocateResourceC(paraC1, paraC2…);</a:t>
            </a:r>
          </a:p>
          <a:p>
            <a:pPr eaLnBrk="1" hangingPunct="1"/>
            <a:r>
              <a:rPr lang="en-US" altLang="zh-CN" sz="1400">
                <a:solidFill>
                  <a:srgbClr val="008000"/>
                </a:solidFill>
                <a:ea typeface="宋体" pitchFamily="2" charset="-122"/>
              </a:rPr>
              <a:t>}</a:t>
            </a:r>
          </a:p>
          <a:p>
            <a:pPr eaLnBrk="1" hangingPunct="1"/>
            <a:r>
              <a:rPr lang="en-US" altLang="zh-CN" sz="1400">
                <a:solidFill>
                  <a:srgbClr val="FF3300"/>
                </a:solidFill>
                <a:ea typeface="宋体" pitchFamily="2" charset="-122"/>
              </a:rPr>
              <a:t>If(RC_ERROR == rc)</a:t>
            </a:r>
          </a:p>
          <a:p>
            <a:pPr eaLnBrk="1" hangingPunct="1"/>
            <a:r>
              <a:rPr lang="en-US" altLang="zh-CN" sz="1400">
                <a:solidFill>
                  <a:srgbClr val="FF3300"/>
                </a:solidFill>
                <a:ea typeface="宋体" pitchFamily="2" charset="-122"/>
              </a:rPr>
              <a:t>{</a:t>
            </a:r>
          </a:p>
          <a:p>
            <a:pPr eaLnBrk="1" hangingPunct="1"/>
            <a:r>
              <a:rPr lang="en-US" altLang="zh-CN" sz="1400">
                <a:solidFill>
                  <a:srgbClr val="FF3300"/>
                </a:solidFill>
                <a:ea typeface="宋体" pitchFamily="2" charset="-122"/>
              </a:rPr>
              <a:t>    if(TRUE == conditionA){</a:t>
            </a:r>
          </a:p>
          <a:p>
            <a:pPr eaLnBrk="1" hangingPunct="1"/>
            <a:r>
              <a:rPr lang="en-US" altLang="zh-CN" sz="1400">
                <a:solidFill>
                  <a:srgbClr val="FF3300"/>
                </a:solidFill>
                <a:ea typeface="宋体" pitchFamily="2" charset="-122"/>
              </a:rPr>
              <a:t>       releaseResourceA(para…);</a:t>
            </a:r>
          </a:p>
          <a:p>
            <a:pPr eaLnBrk="1" hangingPunct="1"/>
            <a:r>
              <a:rPr lang="en-US" altLang="zh-CN" sz="1400">
                <a:solidFill>
                  <a:srgbClr val="FF3300"/>
                </a:solidFill>
                <a:ea typeface="宋体" pitchFamily="2" charset="-122"/>
              </a:rPr>
              <a:t>    }</a:t>
            </a:r>
          </a:p>
          <a:p>
            <a:pPr eaLnBrk="1" hangingPunct="1"/>
            <a:r>
              <a:rPr lang="en-US" altLang="zh-CN" sz="1400">
                <a:solidFill>
                  <a:srgbClr val="FF3300"/>
                </a:solidFill>
                <a:ea typeface="宋体" pitchFamily="2" charset="-122"/>
              </a:rPr>
              <a:t>    if(TRUE == conditionB){</a:t>
            </a:r>
          </a:p>
          <a:p>
            <a:pPr eaLnBrk="1" hangingPunct="1"/>
            <a:r>
              <a:rPr lang="en-US" altLang="zh-CN" sz="1400">
                <a:solidFill>
                  <a:srgbClr val="FF3300"/>
                </a:solidFill>
                <a:ea typeface="宋体" pitchFamily="2" charset="-122"/>
              </a:rPr>
              <a:t>        releaseREsourceB(para…);</a:t>
            </a:r>
          </a:p>
          <a:p>
            <a:pPr eaLnBrk="1" hangingPunct="1"/>
            <a:r>
              <a:rPr lang="en-US" altLang="zh-CN" sz="1400">
                <a:solidFill>
                  <a:srgbClr val="FF3300"/>
                </a:solidFill>
                <a:ea typeface="宋体" pitchFamily="2" charset="-122"/>
              </a:rPr>
              <a:t>    }</a:t>
            </a:r>
          </a:p>
          <a:p>
            <a:pPr eaLnBrk="1" hangingPunct="1"/>
            <a:r>
              <a:rPr lang="en-US" altLang="zh-CN" sz="1400">
                <a:solidFill>
                  <a:srgbClr val="FF3300"/>
                </a:solidFill>
                <a:ea typeface="宋体" pitchFamily="2" charset="-122"/>
              </a:rPr>
              <a:t>    continue;</a:t>
            </a:r>
          </a:p>
          <a:p>
            <a:pPr eaLnBrk="1" hangingPunct="1"/>
            <a:r>
              <a:rPr lang="en-US" altLang="zh-CN" sz="1400">
                <a:solidFill>
                  <a:srgbClr val="FF3300"/>
                </a:solidFill>
                <a:ea typeface="宋体" pitchFamily="2" charset="-122"/>
              </a:rPr>
              <a:t>}</a:t>
            </a:r>
            <a:r>
              <a:rPr lang="en-US" altLang="zh-CN" sz="1400">
                <a:solidFill>
                  <a:srgbClr val="800080"/>
                </a:solidFill>
                <a:latin typeface="GulimChe" pitchFamily="49" charset="-127"/>
                <a:ea typeface="GulimChe" pitchFamily="49" charset="-127"/>
              </a:rPr>
              <a:t>   </a:t>
            </a:r>
          </a:p>
        </p:txBody>
      </p:sp>
      <p:sp>
        <p:nvSpPr>
          <p:cNvPr id="64515" name="Rectangle 3"/>
          <p:cNvSpPr>
            <a:spLocks noChangeArrowheads="1"/>
          </p:cNvSpPr>
          <p:nvPr/>
        </p:nvSpPr>
        <p:spPr bwMode="auto">
          <a:xfrm>
            <a:off x="250825" y="484188"/>
            <a:ext cx="4256088" cy="1244600"/>
          </a:xfrm>
          <a:prstGeom prst="rect">
            <a:avLst/>
          </a:prstGeom>
          <a:solidFill>
            <a:srgbClr val="FFFFFF"/>
          </a:solidFill>
          <a:ln w="571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sz="2400" b="0">
                <a:ea typeface="宋体" pitchFamily="2" charset="-122"/>
              </a:rPr>
              <a:t>Guard clause says, "This is rare, and if it happens, do something and get out</a:t>
            </a:r>
            <a:r>
              <a:rPr lang="en-US" altLang="zh-CN" sz="2400">
                <a:ea typeface="宋体" pitchFamily="2" charset="-122"/>
              </a:rPr>
              <a:t>”</a:t>
            </a:r>
          </a:p>
        </p:txBody>
      </p:sp>
      <p:sp>
        <p:nvSpPr>
          <p:cNvPr id="64516" name="Rectangle 4"/>
          <p:cNvSpPr>
            <a:spLocks noChangeArrowheads="1"/>
          </p:cNvSpPr>
          <p:nvPr/>
        </p:nvSpPr>
        <p:spPr bwMode="auto">
          <a:xfrm>
            <a:off x="323850" y="2276475"/>
            <a:ext cx="4256088" cy="2282825"/>
          </a:xfrm>
          <a:prstGeom prst="rect">
            <a:avLst/>
          </a:prstGeom>
          <a:solidFill>
            <a:srgbClr val="FFFFFF"/>
          </a:solidFill>
          <a:ln>
            <a:noFill/>
          </a:ln>
          <a:effectLst/>
          <a:extLs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sz="2400" b="0">
                <a:ea typeface="宋体" pitchFamily="2" charset="-122"/>
              </a:rPr>
              <a:t>Same logic with previous code</a:t>
            </a:r>
          </a:p>
          <a:p>
            <a:r>
              <a:rPr lang="en-US" altLang="zh-CN" sz="2400" b="0">
                <a:ea typeface="宋体" pitchFamily="2" charset="-122"/>
              </a:rPr>
              <a:t>Easier to read</a:t>
            </a:r>
          </a:p>
          <a:p>
            <a:pPr marL="623888" lvl="1" indent="-457200">
              <a:buFontTx/>
              <a:buChar char="•"/>
            </a:pPr>
            <a:r>
              <a:rPr lang="en-US" altLang="zh-CN" sz="2400">
                <a:ea typeface="宋体" pitchFamily="2" charset="-122"/>
              </a:rPr>
              <a:t>Straight main flow</a:t>
            </a:r>
          </a:p>
          <a:p>
            <a:pPr marL="623888" lvl="1" indent="-457200">
              <a:buFontTx/>
              <a:buChar char="•"/>
            </a:pPr>
            <a:r>
              <a:rPr lang="en-US" altLang="zh-CN" sz="2400">
                <a:ea typeface="宋体" pitchFamily="2" charset="-122"/>
              </a:rPr>
              <a:t>Error handling is close to where error occurs </a:t>
            </a:r>
          </a:p>
        </p:txBody>
      </p:sp>
      <p:sp>
        <p:nvSpPr>
          <p:cNvPr id="64517" name="Text Box 5"/>
          <p:cNvSpPr txBox="1">
            <a:spLocks noChangeArrowheads="1"/>
          </p:cNvSpPr>
          <p:nvPr/>
        </p:nvSpPr>
        <p:spPr bwMode="auto">
          <a:xfrm>
            <a:off x="250825" y="6237288"/>
            <a:ext cx="2952750" cy="4572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spcBef>
                <a:spcPct val="50000"/>
              </a:spcBef>
            </a:pPr>
            <a:r>
              <a:rPr lang="en-US" altLang="zh-CN" sz="2400">
                <a:solidFill>
                  <a:schemeClr val="bg1"/>
                </a:solidFill>
                <a:ea typeface="宋体" pitchFamily="2" charset="-122"/>
              </a:rPr>
              <a:t>Guard Clause</a:t>
            </a:r>
          </a:p>
        </p:txBody>
      </p:sp>
    </p:spTree>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p:cNvPicPr>
            <a:picLocks noGrp="1" noChangeAspect="1" noChangeArrowheads="1"/>
          </p:cNvPicPr>
          <p:nvPr>
            <p:ph idx="4294967295"/>
          </p:nvPr>
        </p:nvPicPr>
        <p:blipFill>
          <a:blip r:embed="rId3">
            <a:clrChange>
              <a:clrFrom>
                <a:srgbClr val="F5F4F0"/>
              </a:clrFrom>
              <a:clrTo>
                <a:srgbClr val="F5F4F0">
                  <a:alpha val="0"/>
                </a:srgbClr>
              </a:clrTo>
            </a:clrChange>
            <a:extLst>
              <a:ext uri="{28A0092B-C50C-407E-A947-70E740481C1C}">
                <a14:useLocalDpi xmlns:a14="http://schemas.microsoft.com/office/drawing/2010/main" val="0"/>
              </a:ext>
            </a:extLst>
          </a:blip>
          <a:srcRect/>
          <a:stretch>
            <a:fillRect/>
          </a:stretch>
        </p:blipFill>
        <p:spPr>
          <a:xfrm>
            <a:off x="252413" y="1600200"/>
            <a:ext cx="2643187" cy="28194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39" name="Rectangle 3"/>
          <p:cNvSpPr>
            <a:spLocks noGrp="1"/>
          </p:cNvSpPr>
          <p:nvPr>
            <p:ph type="title" idx="4294967295"/>
          </p:nvPr>
        </p:nvSpPr>
        <p:spPr>
          <a:xfrm>
            <a:off x="2819400" y="2209800"/>
            <a:ext cx="6096000" cy="1828800"/>
          </a:xfrm>
        </p:spPr>
        <p:txBody>
          <a:bodyPr/>
          <a:lstStyle/>
          <a:p>
            <a:pPr eaLnBrk="1" hangingPunct="1"/>
            <a:r>
              <a:rPr altLang="zh-CN" sz="4400" smtClean="0">
                <a:solidFill>
                  <a:schemeClr val="tx1"/>
                </a:solidFill>
                <a:ea typeface="宋体" pitchFamily="2" charset="-122"/>
              </a:rPr>
              <a:t>How to write clean code</a:t>
            </a:r>
            <a:br>
              <a:rPr altLang="zh-CN" sz="4400" smtClean="0">
                <a:solidFill>
                  <a:schemeClr val="tx1"/>
                </a:solidFill>
                <a:ea typeface="宋体" pitchFamily="2" charset="-122"/>
              </a:rPr>
            </a:br>
            <a:r>
              <a:rPr altLang="zh-CN" sz="4000" smtClean="0">
                <a:solidFill>
                  <a:schemeClr val="tx1"/>
                </a:solidFill>
                <a:ea typeface="宋体" pitchFamily="2" charset="-122"/>
              </a:rPr>
              <a:t>More than just coding</a:t>
            </a:r>
          </a:p>
        </p:txBody>
      </p:sp>
    </p:spTree>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562" name="Object 4"/>
          <p:cNvGraphicFramePr>
            <a:graphicFrameLocks noGrp="1" noChangeAspect="1"/>
          </p:cNvGraphicFramePr>
          <p:nvPr>
            <p:ph idx="4294967295"/>
          </p:nvPr>
        </p:nvGraphicFramePr>
        <p:xfrm>
          <a:off x="76200" y="623888"/>
          <a:ext cx="8991600" cy="5319712"/>
        </p:xfrm>
        <a:graphic>
          <a:graphicData uri="http://schemas.openxmlformats.org/presentationml/2006/ole">
            <mc:AlternateContent xmlns:mc="http://schemas.openxmlformats.org/markup-compatibility/2006">
              <mc:Choice xmlns:v="urn:schemas-microsoft-com:vml" Requires="v">
                <p:oleObj spid="_x0000_s66575" name="Photo Editor Photo" r:id="rId4" imgW="6230220" imgH="3685714" progId="MSPhotoEd.3">
                  <p:embed/>
                </p:oleObj>
              </mc:Choice>
              <mc:Fallback>
                <p:oleObj name="Photo Editor Photo" r:id="rId4" imgW="6230220" imgH="3685714" progId="MSPhotoEd.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623888"/>
                        <a:ext cx="8991600" cy="5319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4"/>
          <p:cNvSpPr>
            <a:spLocks noChangeArrowheads="1"/>
          </p:cNvSpPr>
          <p:nvPr/>
        </p:nvSpPr>
        <p:spPr bwMode="auto">
          <a:xfrm>
            <a:off x="1752600" y="1066800"/>
            <a:ext cx="5867400" cy="435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4000">
                <a:ea typeface="宋体" pitchFamily="2" charset="-122"/>
              </a:rPr>
              <a:t>Passes its tests</a:t>
            </a:r>
            <a:r>
              <a:rPr lang="zh-CN" altLang="en-US" sz="4000">
                <a:ea typeface="宋体" pitchFamily="2" charset="-122"/>
              </a:rPr>
              <a:t> </a:t>
            </a:r>
          </a:p>
          <a:p>
            <a:endParaRPr lang="zh-CN" altLang="en-US" sz="4000">
              <a:ea typeface="宋体" pitchFamily="2" charset="-122"/>
            </a:endParaRPr>
          </a:p>
          <a:p>
            <a:r>
              <a:rPr lang="en-US" altLang="zh-CN" sz="4000">
                <a:ea typeface="宋体" pitchFamily="2" charset="-122"/>
              </a:rPr>
              <a:t>Minimizes duplication</a:t>
            </a:r>
          </a:p>
          <a:p>
            <a:pPr lvl="1"/>
            <a:endParaRPr lang="en-US" altLang="zh-CN" sz="4000" b="0">
              <a:ea typeface="宋体" pitchFamily="2" charset="-122"/>
            </a:endParaRPr>
          </a:p>
          <a:p>
            <a:r>
              <a:rPr lang="en-US" altLang="zh-CN" sz="4000">
                <a:ea typeface="宋体" pitchFamily="2" charset="-122"/>
              </a:rPr>
              <a:t>Maximizes clarity</a:t>
            </a:r>
          </a:p>
          <a:p>
            <a:pPr lvl="1"/>
            <a:endParaRPr lang="en-US" altLang="zh-CN" sz="4000" b="0">
              <a:ea typeface="宋体" pitchFamily="2" charset="-122"/>
            </a:endParaRPr>
          </a:p>
          <a:p>
            <a:r>
              <a:rPr lang="en-US" altLang="zh-CN" sz="4000">
                <a:ea typeface="宋体" pitchFamily="2" charset="-122"/>
              </a:rPr>
              <a:t>Has fewer elements</a:t>
            </a:r>
          </a:p>
        </p:txBody>
      </p:sp>
    </p:spTree>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p:cNvSpPr>
          <p:nvPr>
            <p:ph type="title" idx="4294967295"/>
          </p:nvPr>
        </p:nvSpPr>
        <p:spPr/>
        <p:txBody>
          <a:bodyPr/>
          <a:lstStyle/>
          <a:p>
            <a:pPr eaLnBrk="1" hangingPunct="1"/>
            <a:r>
              <a:rPr altLang="zh-CN" smtClean="0">
                <a:ea typeface="宋体" pitchFamily="2" charset="-122"/>
              </a:rPr>
              <a:t>Divide &amp; Conquer vs. Conquer &amp; Divide</a:t>
            </a:r>
          </a:p>
        </p:txBody>
      </p:sp>
      <p:pic>
        <p:nvPicPr>
          <p:cNvPr id="68611" name="Picture 4"/>
          <p:cNvPicPr>
            <a:picLocks noGrp="1" noChangeAspect="1" noChangeArrowheads="1"/>
          </p:cNvPicPr>
          <p:nvPr>
            <p:ph sz="half" idx="4294967295"/>
          </p:nvPr>
        </p:nvPicPr>
        <p:blipFill>
          <a:blip r:embed="rId3">
            <a:clrChange>
              <a:clrFrom>
                <a:srgbClr val="F4F3EF"/>
              </a:clrFrom>
              <a:clrTo>
                <a:srgbClr val="F4F3EF">
                  <a:alpha val="0"/>
                </a:srgbClr>
              </a:clrTo>
            </a:clrChange>
            <a:extLst>
              <a:ext uri="{28A0092B-C50C-407E-A947-70E740481C1C}">
                <a14:useLocalDpi xmlns:a14="http://schemas.microsoft.com/office/drawing/2010/main" val="0"/>
              </a:ext>
            </a:extLst>
          </a:blip>
          <a:srcRect/>
          <a:stretch>
            <a:fillRect/>
          </a:stretch>
        </p:blipFill>
        <p:spPr>
          <a:xfrm>
            <a:off x="762000" y="1066800"/>
            <a:ext cx="7315200" cy="4414838"/>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ctrTitle"/>
          </p:nvPr>
        </p:nvSpPr>
        <p:spPr/>
        <p:txBody>
          <a:bodyPr/>
          <a:lstStyle/>
          <a:p>
            <a:r>
              <a:rPr lang="en-US" dirty="0" smtClean="0"/>
              <a:t>Hard to test</a:t>
            </a:r>
            <a:endParaRPr lang="en-US" dirty="0"/>
          </a:p>
        </p:txBody>
      </p:sp>
    </p:spTree>
    <p:extLst>
      <p:ext uri="{BB962C8B-B14F-4D97-AF65-F5344CB8AC3E}">
        <p14:creationId xmlns:p14="http://schemas.microsoft.com/office/powerpoint/2010/main" val="859623589"/>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p:cNvSpPr>
          <p:nvPr>
            <p:ph type="title" idx="4294967295"/>
          </p:nvPr>
        </p:nvSpPr>
        <p:spPr>
          <a:xfrm>
            <a:off x="192088" y="244475"/>
            <a:ext cx="3008312" cy="1143000"/>
          </a:xfrm>
        </p:spPr>
        <p:txBody>
          <a:bodyPr/>
          <a:lstStyle/>
          <a:p>
            <a:pPr eaLnBrk="1" hangingPunct="1"/>
            <a:r>
              <a:rPr altLang="zh-CN" smtClean="0">
                <a:ea typeface="宋体" pitchFamily="2" charset="-122"/>
              </a:rPr>
              <a:t>Feedback</a:t>
            </a:r>
            <a:br>
              <a:rPr altLang="zh-CN" smtClean="0">
                <a:ea typeface="宋体" pitchFamily="2" charset="-122"/>
              </a:rPr>
            </a:br>
            <a:r>
              <a:rPr altLang="zh-CN" smtClean="0">
                <a:ea typeface="宋体" pitchFamily="2" charset="-122"/>
              </a:rPr>
              <a:t>Correction</a:t>
            </a:r>
          </a:p>
        </p:txBody>
      </p:sp>
      <p:pic>
        <p:nvPicPr>
          <p:cNvPr id="69635" name="Picture 4"/>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3321050" y="0"/>
            <a:ext cx="5822950" cy="68580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p:cNvSpPr>
          <p:nvPr>
            <p:ph type="title" idx="4294967295"/>
          </p:nvPr>
        </p:nvSpPr>
        <p:spPr/>
        <p:txBody>
          <a:bodyPr/>
          <a:lstStyle/>
          <a:p>
            <a:pPr eaLnBrk="1" hangingPunct="1"/>
            <a:r>
              <a:rPr altLang="zh-CN" smtClean="0">
                <a:ea typeface="宋体" pitchFamily="2" charset="-122"/>
              </a:rPr>
              <a:t>Economy Thinking on Clean Code</a:t>
            </a:r>
          </a:p>
        </p:txBody>
      </p:sp>
      <p:sp>
        <p:nvSpPr>
          <p:cNvPr id="70659" name="Rectangle 3"/>
          <p:cNvSpPr>
            <a:spLocks noGrp="1"/>
          </p:cNvSpPr>
          <p:nvPr>
            <p:ph type="body" idx="4294967295"/>
          </p:nvPr>
        </p:nvSpPr>
        <p:spPr/>
        <p:txBody>
          <a:bodyPr/>
          <a:lstStyle/>
          <a:p>
            <a:pPr eaLnBrk="1" hangingPunct="1"/>
            <a:r>
              <a:rPr lang="en-US" altLang="zh-CN" smtClean="0">
                <a:ea typeface="宋体" pitchFamily="2" charset="-122"/>
              </a:rPr>
              <a:t>Collective Action Dilemma</a:t>
            </a:r>
          </a:p>
          <a:p>
            <a:pPr lvl="1" eaLnBrk="1" hangingPunct="1"/>
            <a:endParaRPr lang="en-US" altLang="zh-CN" smtClean="0">
              <a:ea typeface="宋体" pitchFamily="2" charset="-122"/>
            </a:endParaRPr>
          </a:p>
          <a:p>
            <a:pPr eaLnBrk="1" hangingPunct="1"/>
            <a:r>
              <a:rPr lang="en-US" altLang="zh-CN" smtClean="0">
                <a:ea typeface="宋体" pitchFamily="2" charset="-122"/>
              </a:rPr>
              <a:t>Value comes from demand not cost</a:t>
            </a:r>
          </a:p>
          <a:p>
            <a:pPr eaLnBrk="1" hangingPunct="1"/>
            <a:endParaRPr lang="en-US" altLang="zh-CN" smtClean="0">
              <a:ea typeface="宋体" pitchFamily="2" charset="-122"/>
            </a:endParaRPr>
          </a:p>
          <a:p>
            <a:pPr eaLnBrk="1" hangingPunct="1"/>
            <a:r>
              <a:rPr lang="en-US" altLang="zh-CN" smtClean="0">
                <a:ea typeface="宋体" pitchFamily="2" charset="-122"/>
              </a:rPr>
              <a:t>A dollar today worth more than a dollar tomorrow</a:t>
            </a:r>
          </a:p>
          <a:p>
            <a:pPr eaLnBrk="1" hangingPunct="1"/>
            <a:endParaRPr lang="en-US" altLang="zh-CN" smtClean="0">
              <a:ea typeface="宋体" pitchFamily="2" charset="-122"/>
            </a:endParaRPr>
          </a:p>
          <a:p>
            <a:pPr eaLnBrk="1" hangingPunct="1"/>
            <a:r>
              <a:rPr lang="en-US" altLang="zh-CN" smtClean="0">
                <a:ea typeface="宋体" pitchFamily="2" charset="-122"/>
              </a:rPr>
              <a:t>Poor quality and control</a:t>
            </a:r>
          </a:p>
          <a:p>
            <a:pPr eaLnBrk="1" hangingPunct="1"/>
            <a:endParaRPr lang="en-US" altLang="zh-CN" smtClean="0">
              <a:ea typeface="宋体" pitchFamily="2" charset="-122"/>
            </a:endParaRPr>
          </a:p>
          <a:p>
            <a:pPr eaLnBrk="1" hangingPunct="1"/>
            <a:r>
              <a:rPr lang="zh-CN" altLang="en-US" smtClean="0">
                <a:ea typeface="宋体" pitchFamily="2" charset="-122"/>
              </a:rPr>
              <a:t>投资，延期收益与收益预期</a:t>
            </a: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6639B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0">
              <a:solidFill>
                <a:srgbClr val="FFFFFF"/>
              </a:solidFill>
              <a:ea typeface="宋体" pitchFamily="2" charset="-122"/>
              <a:cs typeface="Arial" charset="0"/>
            </a:endParaRPr>
          </a:p>
        </p:txBody>
      </p:sp>
      <p:grpSp>
        <p:nvGrpSpPr>
          <p:cNvPr id="2" name="Group 3"/>
          <p:cNvGrpSpPr/>
          <p:nvPr/>
        </p:nvGrpSpPr>
        <p:grpSpPr>
          <a:xfrm>
            <a:off x="464612" y="688765"/>
            <a:ext cx="2717264" cy="3953505"/>
            <a:chOff x="1343025" y="1258888"/>
            <a:chExt cx="2909888" cy="4233862"/>
          </a:xfrm>
          <a:solidFill>
            <a:schemeClr val="bg1"/>
          </a:solidFill>
        </p:grpSpPr>
        <p:sp>
          <p:nvSpPr>
            <p:cNvPr id="6" name="Freeform 5"/>
            <p:cNvSpPr>
              <a:spLocks noEditPoints="1"/>
            </p:cNvSpPr>
            <p:nvPr/>
          </p:nvSpPr>
          <p:spPr bwMode="auto">
            <a:xfrm>
              <a:off x="1349375" y="1258888"/>
              <a:ext cx="646113" cy="773112"/>
            </a:xfrm>
            <a:custGeom>
              <a:avLst/>
              <a:gdLst/>
              <a:ahLst/>
              <a:cxnLst>
                <a:cxn ang="0">
                  <a:pos x="328" y="347"/>
                </a:cxn>
                <a:cxn ang="0">
                  <a:pos x="79" y="347"/>
                </a:cxn>
                <a:cxn ang="0">
                  <a:pos x="24" y="487"/>
                </a:cxn>
                <a:cxn ang="0">
                  <a:pos x="0" y="487"/>
                </a:cxn>
                <a:cxn ang="0">
                  <a:pos x="192" y="0"/>
                </a:cxn>
                <a:cxn ang="0">
                  <a:pos x="217" y="0"/>
                </a:cxn>
                <a:cxn ang="0">
                  <a:pos x="407" y="487"/>
                </a:cxn>
                <a:cxn ang="0">
                  <a:pos x="381" y="487"/>
                </a:cxn>
                <a:cxn ang="0">
                  <a:pos x="328" y="347"/>
                </a:cxn>
                <a:cxn ang="0">
                  <a:pos x="185" y="70"/>
                </a:cxn>
                <a:cxn ang="0">
                  <a:pos x="85" y="328"/>
                </a:cxn>
                <a:cxn ang="0">
                  <a:pos x="322" y="328"/>
                </a:cxn>
                <a:cxn ang="0">
                  <a:pos x="222" y="70"/>
                </a:cxn>
                <a:cxn ang="0">
                  <a:pos x="205" y="19"/>
                </a:cxn>
                <a:cxn ang="0">
                  <a:pos x="205" y="19"/>
                </a:cxn>
                <a:cxn ang="0">
                  <a:pos x="185" y="70"/>
                </a:cxn>
              </a:cxnLst>
              <a:rect l="0" t="0" r="r" b="b"/>
              <a:pathLst>
                <a:path w="407" h="487">
                  <a:moveTo>
                    <a:pt x="328" y="347"/>
                  </a:moveTo>
                  <a:lnTo>
                    <a:pt x="79" y="347"/>
                  </a:lnTo>
                  <a:lnTo>
                    <a:pt x="24" y="487"/>
                  </a:lnTo>
                  <a:lnTo>
                    <a:pt x="0" y="487"/>
                  </a:lnTo>
                  <a:lnTo>
                    <a:pt x="192" y="0"/>
                  </a:lnTo>
                  <a:lnTo>
                    <a:pt x="217" y="0"/>
                  </a:lnTo>
                  <a:lnTo>
                    <a:pt x="407" y="487"/>
                  </a:lnTo>
                  <a:lnTo>
                    <a:pt x="381" y="487"/>
                  </a:lnTo>
                  <a:lnTo>
                    <a:pt x="328" y="347"/>
                  </a:lnTo>
                  <a:close/>
                  <a:moveTo>
                    <a:pt x="185" y="70"/>
                  </a:moveTo>
                  <a:lnTo>
                    <a:pt x="85" y="328"/>
                  </a:lnTo>
                  <a:lnTo>
                    <a:pt x="322" y="328"/>
                  </a:lnTo>
                  <a:lnTo>
                    <a:pt x="222" y="70"/>
                  </a:lnTo>
                  <a:lnTo>
                    <a:pt x="205" y="19"/>
                  </a:lnTo>
                  <a:lnTo>
                    <a:pt x="205" y="19"/>
                  </a:lnTo>
                  <a:lnTo>
                    <a:pt x="185" y="70"/>
                  </a:lnTo>
                  <a:close/>
                </a:path>
              </a:pathLst>
            </a:custGeom>
            <a:grpFill/>
            <a:ln w="9525">
              <a:noFill/>
              <a:round/>
              <a:headEnd/>
              <a:tailEnd/>
            </a:ln>
          </p:spPr>
          <p:txBody>
            <a:bodyPr/>
            <a:lstStyle/>
            <a:p>
              <a:pPr>
                <a:defRPr/>
              </a:pPr>
              <a:endParaRPr lang="en-US" b="0">
                <a:latin typeface="Arial" pitchFamily="34" charset="0"/>
                <a:cs typeface="Arial" pitchFamily="34" charset="0"/>
              </a:endParaRPr>
            </a:p>
          </p:txBody>
        </p:sp>
        <p:sp>
          <p:nvSpPr>
            <p:cNvPr id="7" name="Freeform 6"/>
            <p:cNvSpPr>
              <a:spLocks/>
            </p:cNvSpPr>
            <p:nvPr/>
          </p:nvSpPr>
          <p:spPr bwMode="auto">
            <a:xfrm>
              <a:off x="1944688" y="1258888"/>
              <a:ext cx="541338" cy="773112"/>
            </a:xfrm>
            <a:custGeom>
              <a:avLst/>
              <a:gdLst/>
              <a:ahLst/>
              <a:cxnLst>
                <a:cxn ang="0">
                  <a:pos x="181" y="19"/>
                </a:cxn>
                <a:cxn ang="0">
                  <a:pos x="181" y="487"/>
                </a:cxn>
                <a:cxn ang="0">
                  <a:pos x="160" y="487"/>
                </a:cxn>
                <a:cxn ang="0">
                  <a:pos x="160" y="19"/>
                </a:cxn>
                <a:cxn ang="0">
                  <a:pos x="0" y="19"/>
                </a:cxn>
                <a:cxn ang="0">
                  <a:pos x="0" y="0"/>
                </a:cxn>
                <a:cxn ang="0">
                  <a:pos x="341" y="0"/>
                </a:cxn>
                <a:cxn ang="0">
                  <a:pos x="341" y="19"/>
                </a:cxn>
                <a:cxn ang="0">
                  <a:pos x="181" y="19"/>
                </a:cxn>
              </a:cxnLst>
              <a:rect l="0" t="0" r="r" b="b"/>
              <a:pathLst>
                <a:path w="341" h="487">
                  <a:moveTo>
                    <a:pt x="181" y="19"/>
                  </a:moveTo>
                  <a:lnTo>
                    <a:pt x="181" y="487"/>
                  </a:lnTo>
                  <a:lnTo>
                    <a:pt x="160" y="487"/>
                  </a:lnTo>
                  <a:lnTo>
                    <a:pt x="160" y="19"/>
                  </a:lnTo>
                  <a:lnTo>
                    <a:pt x="0" y="19"/>
                  </a:lnTo>
                  <a:lnTo>
                    <a:pt x="0" y="0"/>
                  </a:lnTo>
                  <a:lnTo>
                    <a:pt x="341" y="0"/>
                  </a:lnTo>
                  <a:lnTo>
                    <a:pt x="341" y="19"/>
                  </a:lnTo>
                  <a:lnTo>
                    <a:pt x="181" y="19"/>
                  </a:lnTo>
                  <a:close/>
                </a:path>
              </a:pathLst>
            </a:custGeom>
            <a:grpFill/>
            <a:ln w="9525">
              <a:noFill/>
              <a:round/>
              <a:headEnd/>
              <a:tailEnd/>
            </a:ln>
          </p:spPr>
          <p:txBody>
            <a:bodyPr/>
            <a:lstStyle/>
            <a:p>
              <a:pPr>
                <a:defRPr/>
              </a:pPr>
              <a:endParaRPr lang="en-US" b="0">
                <a:latin typeface="Arial" pitchFamily="34" charset="0"/>
                <a:cs typeface="Arial" pitchFamily="34" charset="0"/>
              </a:endParaRPr>
            </a:p>
          </p:txBody>
        </p:sp>
        <p:sp>
          <p:nvSpPr>
            <p:cNvPr id="8" name="Freeform 7"/>
            <p:cNvSpPr>
              <a:spLocks/>
            </p:cNvSpPr>
            <p:nvPr/>
          </p:nvSpPr>
          <p:spPr bwMode="auto">
            <a:xfrm>
              <a:off x="1360488" y="2120900"/>
              <a:ext cx="542925" cy="773112"/>
            </a:xfrm>
            <a:custGeom>
              <a:avLst/>
              <a:gdLst/>
              <a:ahLst/>
              <a:cxnLst>
                <a:cxn ang="0">
                  <a:pos x="181" y="19"/>
                </a:cxn>
                <a:cxn ang="0">
                  <a:pos x="181" y="487"/>
                </a:cxn>
                <a:cxn ang="0">
                  <a:pos x="159" y="487"/>
                </a:cxn>
                <a:cxn ang="0">
                  <a:pos x="159" y="19"/>
                </a:cxn>
                <a:cxn ang="0">
                  <a:pos x="0" y="19"/>
                </a:cxn>
                <a:cxn ang="0">
                  <a:pos x="0" y="0"/>
                </a:cxn>
                <a:cxn ang="0">
                  <a:pos x="342" y="0"/>
                </a:cxn>
                <a:cxn ang="0">
                  <a:pos x="342" y="19"/>
                </a:cxn>
                <a:cxn ang="0">
                  <a:pos x="181" y="19"/>
                </a:cxn>
              </a:cxnLst>
              <a:rect l="0" t="0" r="r" b="b"/>
              <a:pathLst>
                <a:path w="342" h="487">
                  <a:moveTo>
                    <a:pt x="181" y="19"/>
                  </a:moveTo>
                  <a:lnTo>
                    <a:pt x="181" y="487"/>
                  </a:lnTo>
                  <a:lnTo>
                    <a:pt x="159" y="487"/>
                  </a:lnTo>
                  <a:lnTo>
                    <a:pt x="159" y="19"/>
                  </a:lnTo>
                  <a:lnTo>
                    <a:pt x="0" y="19"/>
                  </a:lnTo>
                  <a:lnTo>
                    <a:pt x="0" y="0"/>
                  </a:lnTo>
                  <a:lnTo>
                    <a:pt x="342" y="0"/>
                  </a:lnTo>
                  <a:lnTo>
                    <a:pt x="342" y="19"/>
                  </a:lnTo>
                  <a:lnTo>
                    <a:pt x="181" y="19"/>
                  </a:lnTo>
                  <a:close/>
                </a:path>
              </a:pathLst>
            </a:custGeom>
            <a:grpFill/>
            <a:ln w="9525">
              <a:noFill/>
              <a:round/>
              <a:headEnd/>
              <a:tailEnd/>
            </a:ln>
          </p:spPr>
          <p:txBody>
            <a:bodyPr/>
            <a:lstStyle/>
            <a:p>
              <a:pPr>
                <a:defRPr/>
              </a:pPr>
              <a:endParaRPr lang="en-US" b="0">
                <a:latin typeface="Arial" pitchFamily="34" charset="0"/>
                <a:cs typeface="Arial" pitchFamily="34" charset="0"/>
              </a:endParaRPr>
            </a:p>
          </p:txBody>
        </p:sp>
        <p:sp>
          <p:nvSpPr>
            <p:cNvPr id="9" name="Freeform 8"/>
            <p:cNvSpPr>
              <a:spLocks/>
            </p:cNvSpPr>
            <p:nvPr/>
          </p:nvSpPr>
          <p:spPr bwMode="auto">
            <a:xfrm>
              <a:off x="1992313" y="2120900"/>
              <a:ext cx="533400" cy="773112"/>
            </a:xfrm>
            <a:custGeom>
              <a:avLst/>
              <a:gdLst/>
              <a:ahLst/>
              <a:cxnLst>
                <a:cxn ang="0">
                  <a:pos x="315" y="487"/>
                </a:cxn>
                <a:cxn ang="0">
                  <a:pos x="315" y="240"/>
                </a:cxn>
                <a:cxn ang="0">
                  <a:pos x="21" y="240"/>
                </a:cxn>
                <a:cxn ang="0">
                  <a:pos x="21" y="487"/>
                </a:cxn>
                <a:cxn ang="0">
                  <a:pos x="0" y="487"/>
                </a:cxn>
                <a:cxn ang="0">
                  <a:pos x="0" y="0"/>
                </a:cxn>
                <a:cxn ang="0">
                  <a:pos x="21" y="0"/>
                </a:cxn>
                <a:cxn ang="0">
                  <a:pos x="21" y="221"/>
                </a:cxn>
                <a:cxn ang="0">
                  <a:pos x="315" y="221"/>
                </a:cxn>
                <a:cxn ang="0">
                  <a:pos x="315" y="0"/>
                </a:cxn>
                <a:cxn ang="0">
                  <a:pos x="336" y="0"/>
                </a:cxn>
                <a:cxn ang="0">
                  <a:pos x="336" y="487"/>
                </a:cxn>
                <a:cxn ang="0">
                  <a:pos x="315" y="487"/>
                </a:cxn>
              </a:cxnLst>
              <a:rect l="0" t="0" r="r" b="b"/>
              <a:pathLst>
                <a:path w="336" h="487">
                  <a:moveTo>
                    <a:pt x="315" y="487"/>
                  </a:moveTo>
                  <a:lnTo>
                    <a:pt x="315" y="240"/>
                  </a:lnTo>
                  <a:lnTo>
                    <a:pt x="21" y="240"/>
                  </a:lnTo>
                  <a:lnTo>
                    <a:pt x="21" y="487"/>
                  </a:lnTo>
                  <a:lnTo>
                    <a:pt x="0" y="487"/>
                  </a:lnTo>
                  <a:lnTo>
                    <a:pt x="0" y="0"/>
                  </a:lnTo>
                  <a:lnTo>
                    <a:pt x="21" y="0"/>
                  </a:lnTo>
                  <a:lnTo>
                    <a:pt x="21" y="221"/>
                  </a:lnTo>
                  <a:lnTo>
                    <a:pt x="315" y="221"/>
                  </a:lnTo>
                  <a:lnTo>
                    <a:pt x="315" y="0"/>
                  </a:lnTo>
                  <a:lnTo>
                    <a:pt x="336" y="0"/>
                  </a:lnTo>
                  <a:lnTo>
                    <a:pt x="336" y="487"/>
                  </a:lnTo>
                  <a:lnTo>
                    <a:pt x="315" y="487"/>
                  </a:lnTo>
                  <a:close/>
                </a:path>
              </a:pathLst>
            </a:custGeom>
            <a:grpFill/>
            <a:ln w="9525">
              <a:noFill/>
              <a:round/>
              <a:headEnd/>
              <a:tailEnd/>
            </a:ln>
          </p:spPr>
          <p:txBody>
            <a:bodyPr/>
            <a:lstStyle/>
            <a:p>
              <a:pPr>
                <a:defRPr/>
              </a:pPr>
              <a:endParaRPr lang="en-US" b="0">
                <a:latin typeface="Arial" pitchFamily="34" charset="0"/>
                <a:cs typeface="Arial" pitchFamily="34" charset="0"/>
              </a:endParaRPr>
            </a:p>
          </p:txBody>
        </p:sp>
        <p:sp>
          <p:nvSpPr>
            <p:cNvPr id="10" name="Freeform 9"/>
            <p:cNvSpPr>
              <a:spLocks/>
            </p:cNvSpPr>
            <p:nvPr/>
          </p:nvSpPr>
          <p:spPr bwMode="auto">
            <a:xfrm>
              <a:off x="2717800" y="2120900"/>
              <a:ext cx="460375" cy="773112"/>
            </a:xfrm>
            <a:custGeom>
              <a:avLst/>
              <a:gdLst/>
              <a:ahLst/>
              <a:cxnLst>
                <a:cxn ang="0">
                  <a:pos x="290" y="468"/>
                </a:cxn>
                <a:cxn ang="0">
                  <a:pos x="290" y="487"/>
                </a:cxn>
                <a:cxn ang="0">
                  <a:pos x="0" y="487"/>
                </a:cxn>
                <a:cxn ang="0">
                  <a:pos x="0" y="0"/>
                </a:cxn>
                <a:cxn ang="0">
                  <a:pos x="277" y="0"/>
                </a:cxn>
                <a:cxn ang="0">
                  <a:pos x="279" y="19"/>
                </a:cxn>
                <a:cxn ang="0">
                  <a:pos x="22" y="19"/>
                </a:cxn>
                <a:cxn ang="0">
                  <a:pos x="22" y="221"/>
                </a:cxn>
                <a:cxn ang="0">
                  <a:pos x="245" y="221"/>
                </a:cxn>
                <a:cxn ang="0">
                  <a:pos x="245" y="238"/>
                </a:cxn>
                <a:cxn ang="0">
                  <a:pos x="22" y="238"/>
                </a:cxn>
                <a:cxn ang="0">
                  <a:pos x="22" y="468"/>
                </a:cxn>
                <a:cxn ang="0">
                  <a:pos x="290" y="468"/>
                </a:cxn>
              </a:cxnLst>
              <a:rect l="0" t="0" r="r" b="b"/>
              <a:pathLst>
                <a:path w="290" h="487">
                  <a:moveTo>
                    <a:pt x="290" y="468"/>
                  </a:moveTo>
                  <a:lnTo>
                    <a:pt x="290" y="487"/>
                  </a:lnTo>
                  <a:lnTo>
                    <a:pt x="0" y="487"/>
                  </a:lnTo>
                  <a:lnTo>
                    <a:pt x="0" y="0"/>
                  </a:lnTo>
                  <a:lnTo>
                    <a:pt x="277" y="0"/>
                  </a:lnTo>
                  <a:lnTo>
                    <a:pt x="279" y="19"/>
                  </a:lnTo>
                  <a:lnTo>
                    <a:pt x="22" y="19"/>
                  </a:lnTo>
                  <a:lnTo>
                    <a:pt x="22" y="221"/>
                  </a:lnTo>
                  <a:lnTo>
                    <a:pt x="245" y="221"/>
                  </a:lnTo>
                  <a:lnTo>
                    <a:pt x="245" y="238"/>
                  </a:lnTo>
                  <a:lnTo>
                    <a:pt x="22" y="238"/>
                  </a:lnTo>
                  <a:lnTo>
                    <a:pt x="22" y="468"/>
                  </a:lnTo>
                  <a:lnTo>
                    <a:pt x="290" y="468"/>
                  </a:lnTo>
                  <a:close/>
                </a:path>
              </a:pathLst>
            </a:custGeom>
            <a:grpFill/>
            <a:ln w="9525">
              <a:noFill/>
              <a:round/>
              <a:headEnd/>
              <a:tailEnd/>
            </a:ln>
          </p:spPr>
          <p:txBody>
            <a:bodyPr/>
            <a:lstStyle/>
            <a:p>
              <a:pPr>
                <a:defRPr/>
              </a:pPr>
              <a:endParaRPr lang="en-US" b="0">
                <a:latin typeface="Arial" pitchFamily="34" charset="0"/>
                <a:cs typeface="Arial" pitchFamily="34" charset="0"/>
              </a:endParaRPr>
            </a:p>
          </p:txBody>
        </p:sp>
        <p:sp>
          <p:nvSpPr>
            <p:cNvPr id="11" name="Freeform 10"/>
            <p:cNvSpPr>
              <a:spLocks/>
            </p:cNvSpPr>
            <p:nvPr/>
          </p:nvSpPr>
          <p:spPr bwMode="auto">
            <a:xfrm>
              <a:off x="1343025" y="2968625"/>
              <a:ext cx="452438" cy="801687"/>
            </a:xfrm>
            <a:custGeom>
              <a:avLst/>
              <a:gdLst/>
              <a:ahLst/>
              <a:cxnLst>
                <a:cxn ang="0">
                  <a:pos x="63" y="237"/>
                </a:cxn>
                <a:cxn ang="0">
                  <a:pos x="0" y="219"/>
                </a:cxn>
                <a:cxn ang="0">
                  <a:pos x="2" y="210"/>
                </a:cxn>
                <a:cxn ang="0">
                  <a:pos x="64" y="228"/>
                </a:cxn>
                <a:cxn ang="0">
                  <a:pos x="125" y="172"/>
                </a:cxn>
                <a:cxn ang="0">
                  <a:pos x="3" y="57"/>
                </a:cxn>
                <a:cxn ang="0">
                  <a:pos x="70" y="0"/>
                </a:cxn>
                <a:cxn ang="0">
                  <a:pos x="127" y="13"/>
                </a:cxn>
                <a:cxn ang="0">
                  <a:pos x="124" y="21"/>
                </a:cxn>
                <a:cxn ang="0">
                  <a:pos x="71" y="9"/>
                </a:cxn>
                <a:cxn ang="0">
                  <a:pos x="13" y="57"/>
                </a:cxn>
                <a:cxn ang="0">
                  <a:pos x="134" y="172"/>
                </a:cxn>
                <a:cxn ang="0">
                  <a:pos x="63" y="237"/>
                </a:cxn>
              </a:cxnLst>
              <a:rect l="0" t="0" r="r" b="b"/>
              <a:pathLst>
                <a:path w="134" h="237">
                  <a:moveTo>
                    <a:pt x="63" y="237"/>
                  </a:moveTo>
                  <a:cubicBezTo>
                    <a:pt x="37" y="237"/>
                    <a:pt x="16" y="230"/>
                    <a:pt x="0" y="219"/>
                  </a:cubicBezTo>
                  <a:cubicBezTo>
                    <a:pt x="2" y="210"/>
                    <a:pt x="2" y="210"/>
                    <a:pt x="2" y="210"/>
                  </a:cubicBezTo>
                  <a:cubicBezTo>
                    <a:pt x="20" y="222"/>
                    <a:pt x="39" y="228"/>
                    <a:pt x="64" y="228"/>
                  </a:cubicBezTo>
                  <a:cubicBezTo>
                    <a:pt x="103" y="228"/>
                    <a:pt x="125" y="207"/>
                    <a:pt x="125" y="172"/>
                  </a:cubicBezTo>
                  <a:cubicBezTo>
                    <a:pt x="125" y="101"/>
                    <a:pt x="3" y="132"/>
                    <a:pt x="3" y="57"/>
                  </a:cubicBezTo>
                  <a:cubicBezTo>
                    <a:pt x="3" y="25"/>
                    <a:pt x="24" y="0"/>
                    <a:pt x="70" y="0"/>
                  </a:cubicBezTo>
                  <a:cubicBezTo>
                    <a:pt x="93" y="0"/>
                    <a:pt x="112" y="5"/>
                    <a:pt x="127" y="13"/>
                  </a:cubicBezTo>
                  <a:cubicBezTo>
                    <a:pt x="124" y="21"/>
                    <a:pt x="124" y="21"/>
                    <a:pt x="124" y="21"/>
                  </a:cubicBezTo>
                  <a:cubicBezTo>
                    <a:pt x="108" y="13"/>
                    <a:pt x="91" y="9"/>
                    <a:pt x="71" y="9"/>
                  </a:cubicBezTo>
                  <a:cubicBezTo>
                    <a:pt x="30" y="9"/>
                    <a:pt x="13" y="31"/>
                    <a:pt x="13" y="57"/>
                  </a:cubicBezTo>
                  <a:cubicBezTo>
                    <a:pt x="13" y="124"/>
                    <a:pt x="134" y="92"/>
                    <a:pt x="134" y="172"/>
                  </a:cubicBezTo>
                  <a:cubicBezTo>
                    <a:pt x="134" y="212"/>
                    <a:pt x="111" y="237"/>
                    <a:pt x="63" y="237"/>
                  </a:cubicBezTo>
                  <a:close/>
                </a:path>
              </a:pathLst>
            </a:custGeom>
            <a:grpFill/>
            <a:ln w="9525">
              <a:noFill/>
              <a:round/>
              <a:headEnd/>
              <a:tailEnd/>
            </a:ln>
          </p:spPr>
          <p:txBody>
            <a:bodyPr/>
            <a:lstStyle/>
            <a:p>
              <a:pPr>
                <a:defRPr/>
              </a:pPr>
              <a:endParaRPr lang="en-US" b="0">
                <a:latin typeface="Arial" pitchFamily="34" charset="0"/>
                <a:cs typeface="Arial" pitchFamily="34" charset="0"/>
              </a:endParaRPr>
            </a:p>
          </p:txBody>
        </p:sp>
        <p:sp>
          <p:nvSpPr>
            <p:cNvPr id="12" name="Freeform 11"/>
            <p:cNvSpPr>
              <a:spLocks noEditPoints="1"/>
            </p:cNvSpPr>
            <p:nvPr/>
          </p:nvSpPr>
          <p:spPr bwMode="auto">
            <a:xfrm>
              <a:off x="1920875" y="2982913"/>
              <a:ext cx="473075" cy="773112"/>
            </a:xfrm>
            <a:custGeom>
              <a:avLst/>
              <a:gdLst/>
              <a:ahLst/>
              <a:cxnLst>
                <a:cxn ang="0">
                  <a:pos x="70" y="130"/>
                </a:cxn>
                <a:cxn ang="0">
                  <a:pos x="10" y="130"/>
                </a:cxn>
                <a:cxn ang="0">
                  <a:pos x="10" y="229"/>
                </a:cxn>
                <a:cxn ang="0">
                  <a:pos x="0" y="229"/>
                </a:cxn>
                <a:cxn ang="0">
                  <a:pos x="0" y="0"/>
                </a:cxn>
                <a:cxn ang="0">
                  <a:pos x="70" y="0"/>
                </a:cxn>
                <a:cxn ang="0">
                  <a:pos x="140" y="64"/>
                </a:cxn>
                <a:cxn ang="0">
                  <a:pos x="70" y="130"/>
                </a:cxn>
                <a:cxn ang="0">
                  <a:pos x="70" y="8"/>
                </a:cxn>
                <a:cxn ang="0">
                  <a:pos x="10" y="8"/>
                </a:cxn>
                <a:cxn ang="0">
                  <a:pos x="10" y="121"/>
                </a:cxn>
                <a:cxn ang="0">
                  <a:pos x="70" y="121"/>
                </a:cxn>
                <a:cxn ang="0">
                  <a:pos x="130" y="64"/>
                </a:cxn>
                <a:cxn ang="0">
                  <a:pos x="70" y="8"/>
                </a:cxn>
              </a:cxnLst>
              <a:rect l="0" t="0" r="r" b="b"/>
              <a:pathLst>
                <a:path w="140" h="229">
                  <a:moveTo>
                    <a:pt x="70" y="130"/>
                  </a:moveTo>
                  <a:cubicBezTo>
                    <a:pt x="10" y="130"/>
                    <a:pt x="10" y="130"/>
                    <a:pt x="10" y="130"/>
                  </a:cubicBezTo>
                  <a:cubicBezTo>
                    <a:pt x="10" y="229"/>
                    <a:pt x="10" y="229"/>
                    <a:pt x="10" y="229"/>
                  </a:cubicBezTo>
                  <a:cubicBezTo>
                    <a:pt x="0" y="229"/>
                    <a:pt x="0" y="229"/>
                    <a:pt x="0" y="229"/>
                  </a:cubicBezTo>
                  <a:cubicBezTo>
                    <a:pt x="0" y="0"/>
                    <a:pt x="0" y="0"/>
                    <a:pt x="0" y="0"/>
                  </a:cubicBezTo>
                  <a:cubicBezTo>
                    <a:pt x="70" y="0"/>
                    <a:pt x="70" y="0"/>
                    <a:pt x="70" y="0"/>
                  </a:cubicBezTo>
                  <a:cubicBezTo>
                    <a:pt x="118" y="0"/>
                    <a:pt x="140" y="18"/>
                    <a:pt x="140" y="64"/>
                  </a:cubicBezTo>
                  <a:cubicBezTo>
                    <a:pt x="140" y="109"/>
                    <a:pt x="119" y="130"/>
                    <a:pt x="70" y="130"/>
                  </a:cubicBezTo>
                  <a:close/>
                  <a:moveTo>
                    <a:pt x="70" y="8"/>
                  </a:moveTo>
                  <a:cubicBezTo>
                    <a:pt x="10" y="8"/>
                    <a:pt x="10" y="8"/>
                    <a:pt x="10" y="8"/>
                  </a:cubicBezTo>
                  <a:cubicBezTo>
                    <a:pt x="10" y="121"/>
                    <a:pt x="10" y="121"/>
                    <a:pt x="10" y="121"/>
                  </a:cubicBezTo>
                  <a:cubicBezTo>
                    <a:pt x="70" y="121"/>
                    <a:pt x="70" y="121"/>
                    <a:pt x="70" y="121"/>
                  </a:cubicBezTo>
                  <a:cubicBezTo>
                    <a:pt x="109" y="121"/>
                    <a:pt x="130" y="107"/>
                    <a:pt x="130" y="64"/>
                  </a:cubicBezTo>
                  <a:cubicBezTo>
                    <a:pt x="130" y="24"/>
                    <a:pt x="110" y="8"/>
                    <a:pt x="70" y="8"/>
                  </a:cubicBezTo>
                  <a:close/>
                </a:path>
              </a:pathLst>
            </a:custGeom>
            <a:grpFill/>
            <a:ln w="9525">
              <a:noFill/>
              <a:round/>
              <a:headEnd/>
              <a:tailEnd/>
            </a:ln>
          </p:spPr>
          <p:txBody>
            <a:bodyPr/>
            <a:lstStyle/>
            <a:p>
              <a:pPr>
                <a:defRPr/>
              </a:pPr>
              <a:endParaRPr lang="en-US" b="0">
                <a:latin typeface="Arial" pitchFamily="34" charset="0"/>
                <a:cs typeface="Arial" pitchFamily="34" charset="0"/>
              </a:endParaRPr>
            </a:p>
          </p:txBody>
        </p:sp>
        <p:sp>
          <p:nvSpPr>
            <p:cNvPr id="13" name="Freeform 12"/>
            <p:cNvSpPr>
              <a:spLocks/>
            </p:cNvSpPr>
            <p:nvPr/>
          </p:nvSpPr>
          <p:spPr bwMode="auto">
            <a:xfrm>
              <a:off x="2519363" y="2982913"/>
              <a:ext cx="458788" cy="773112"/>
            </a:xfrm>
            <a:custGeom>
              <a:avLst/>
              <a:gdLst/>
              <a:ahLst/>
              <a:cxnLst>
                <a:cxn ang="0">
                  <a:pos x="289" y="468"/>
                </a:cxn>
                <a:cxn ang="0">
                  <a:pos x="289" y="487"/>
                </a:cxn>
                <a:cxn ang="0">
                  <a:pos x="0" y="487"/>
                </a:cxn>
                <a:cxn ang="0">
                  <a:pos x="0" y="0"/>
                </a:cxn>
                <a:cxn ang="0">
                  <a:pos x="277" y="0"/>
                </a:cxn>
                <a:cxn ang="0">
                  <a:pos x="279" y="19"/>
                </a:cxn>
                <a:cxn ang="0">
                  <a:pos x="21" y="19"/>
                </a:cxn>
                <a:cxn ang="0">
                  <a:pos x="21" y="221"/>
                </a:cxn>
                <a:cxn ang="0">
                  <a:pos x="245" y="221"/>
                </a:cxn>
                <a:cxn ang="0">
                  <a:pos x="245" y="238"/>
                </a:cxn>
                <a:cxn ang="0">
                  <a:pos x="21" y="238"/>
                </a:cxn>
                <a:cxn ang="0">
                  <a:pos x="21" y="468"/>
                </a:cxn>
                <a:cxn ang="0">
                  <a:pos x="289" y="468"/>
                </a:cxn>
              </a:cxnLst>
              <a:rect l="0" t="0" r="r" b="b"/>
              <a:pathLst>
                <a:path w="289" h="487">
                  <a:moveTo>
                    <a:pt x="289" y="468"/>
                  </a:moveTo>
                  <a:lnTo>
                    <a:pt x="289" y="487"/>
                  </a:lnTo>
                  <a:lnTo>
                    <a:pt x="0" y="487"/>
                  </a:lnTo>
                  <a:lnTo>
                    <a:pt x="0" y="0"/>
                  </a:lnTo>
                  <a:lnTo>
                    <a:pt x="277" y="0"/>
                  </a:lnTo>
                  <a:lnTo>
                    <a:pt x="279" y="19"/>
                  </a:lnTo>
                  <a:lnTo>
                    <a:pt x="21" y="19"/>
                  </a:lnTo>
                  <a:lnTo>
                    <a:pt x="21" y="221"/>
                  </a:lnTo>
                  <a:lnTo>
                    <a:pt x="245" y="221"/>
                  </a:lnTo>
                  <a:lnTo>
                    <a:pt x="245" y="238"/>
                  </a:lnTo>
                  <a:lnTo>
                    <a:pt x="21" y="238"/>
                  </a:lnTo>
                  <a:lnTo>
                    <a:pt x="21" y="468"/>
                  </a:lnTo>
                  <a:lnTo>
                    <a:pt x="289" y="468"/>
                  </a:lnTo>
                  <a:close/>
                </a:path>
              </a:pathLst>
            </a:custGeom>
            <a:grpFill/>
            <a:ln w="9525">
              <a:noFill/>
              <a:round/>
              <a:headEnd/>
              <a:tailEnd/>
            </a:ln>
          </p:spPr>
          <p:txBody>
            <a:bodyPr/>
            <a:lstStyle/>
            <a:p>
              <a:pPr>
                <a:defRPr/>
              </a:pPr>
              <a:endParaRPr lang="en-US" b="0">
                <a:latin typeface="Arial" pitchFamily="34" charset="0"/>
                <a:cs typeface="Arial" pitchFamily="34" charset="0"/>
              </a:endParaRPr>
            </a:p>
          </p:txBody>
        </p:sp>
        <p:sp>
          <p:nvSpPr>
            <p:cNvPr id="14" name="Freeform 13"/>
            <p:cNvSpPr>
              <a:spLocks/>
            </p:cNvSpPr>
            <p:nvPr/>
          </p:nvSpPr>
          <p:spPr bwMode="auto">
            <a:xfrm>
              <a:off x="3106738" y="2982913"/>
              <a:ext cx="460375" cy="773112"/>
            </a:xfrm>
            <a:custGeom>
              <a:avLst/>
              <a:gdLst/>
              <a:ahLst/>
              <a:cxnLst>
                <a:cxn ang="0">
                  <a:pos x="290" y="468"/>
                </a:cxn>
                <a:cxn ang="0">
                  <a:pos x="290" y="487"/>
                </a:cxn>
                <a:cxn ang="0">
                  <a:pos x="0" y="487"/>
                </a:cxn>
                <a:cxn ang="0">
                  <a:pos x="0" y="0"/>
                </a:cxn>
                <a:cxn ang="0">
                  <a:pos x="277" y="0"/>
                </a:cxn>
                <a:cxn ang="0">
                  <a:pos x="277" y="19"/>
                </a:cxn>
                <a:cxn ang="0">
                  <a:pos x="22" y="19"/>
                </a:cxn>
                <a:cxn ang="0">
                  <a:pos x="22" y="221"/>
                </a:cxn>
                <a:cxn ang="0">
                  <a:pos x="245" y="221"/>
                </a:cxn>
                <a:cxn ang="0">
                  <a:pos x="245" y="238"/>
                </a:cxn>
                <a:cxn ang="0">
                  <a:pos x="22" y="238"/>
                </a:cxn>
                <a:cxn ang="0">
                  <a:pos x="22" y="468"/>
                </a:cxn>
                <a:cxn ang="0">
                  <a:pos x="290" y="468"/>
                </a:cxn>
              </a:cxnLst>
              <a:rect l="0" t="0" r="r" b="b"/>
              <a:pathLst>
                <a:path w="290" h="487">
                  <a:moveTo>
                    <a:pt x="290" y="468"/>
                  </a:moveTo>
                  <a:lnTo>
                    <a:pt x="290" y="487"/>
                  </a:lnTo>
                  <a:lnTo>
                    <a:pt x="0" y="487"/>
                  </a:lnTo>
                  <a:lnTo>
                    <a:pt x="0" y="0"/>
                  </a:lnTo>
                  <a:lnTo>
                    <a:pt x="277" y="0"/>
                  </a:lnTo>
                  <a:lnTo>
                    <a:pt x="277" y="19"/>
                  </a:lnTo>
                  <a:lnTo>
                    <a:pt x="22" y="19"/>
                  </a:lnTo>
                  <a:lnTo>
                    <a:pt x="22" y="221"/>
                  </a:lnTo>
                  <a:lnTo>
                    <a:pt x="245" y="221"/>
                  </a:lnTo>
                  <a:lnTo>
                    <a:pt x="245" y="238"/>
                  </a:lnTo>
                  <a:lnTo>
                    <a:pt x="22" y="238"/>
                  </a:lnTo>
                  <a:lnTo>
                    <a:pt x="22" y="468"/>
                  </a:lnTo>
                  <a:lnTo>
                    <a:pt x="290" y="468"/>
                  </a:lnTo>
                  <a:close/>
                </a:path>
              </a:pathLst>
            </a:custGeom>
            <a:grpFill/>
            <a:ln w="9525">
              <a:noFill/>
              <a:round/>
              <a:headEnd/>
              <a:tailEnd/>
            </a:ln>
          </p:spPr>
          <p:txBody>
            <a:bodyPr/>
            <a:lstStyle/>
            <a:p>
              <a:pPr>
                <a:defRPr/>
              </a:pPr>
              <a:endParaRPr lang="en-US" b="0">
                <a:latin typeface="Arial" pitchFamily="34" charset="0"/>
                <a:cs typeface="Arial" pitchFamily="34" charset="0"/>
              </a:endParaRPr>
            </a:p>
          </p:txBody>
        </p:sp>
        <p:sp>
          <p:nvSpPr>
            <p:cNvPr id="15" name="Freeform 14"/>
            <p:cNvSpPr>
              <a:spLocks noEditPoints="1"/>
            </p:cNvSpPr>
            <p:nvPr/>
          </p:nvSpPr>
          <p:spPr bwMode="auto">
            <a:xfrm>
              <a:off x="3692525" y="2982913"/>
              <a:ext cx="560388" cy="773112"/>
            </a:xfrm>
            <a:custGeom>
              <a:avLst/>
              <a:gdLst/>
              <a:ahLst/>
              <a:cxnLst>
                <a:cxn ang="0">
                  <a:pos x="72" y="229"/>
                </a:cxn>
                <a:cxn ang="0">
                  <a:pos x="0" y="229"/>
                </a:cxn>
                <a:cxn ang="0">
                  <a:pos x="0" y="0"/>
                </a:cxn>
                <a:cxn ang="0">
                  <a:pos x="72" y="0"/>
                </a:cxn>
                <a:cxn ang="0">
                  <a:pos x="166" y="114"/>
                </a:cxn>
                <a:cxn ang="0">
                  <a:pos x="72" y="229"/>
                </a:cxn>
                <a:cxn ang="0">
                  <a:pos x="71" y="9"/>
                </a:cxn>
                <a:cxn ang="0">
                  <a:pos x="10" y="9"/>
                </a:cxn>
                <a:cxn ang="0">
                  <a:pos x="10" y="220"/>
                </a:cxn>
                <a:cxn ang="0">
                  <a:pos x="72" y="220"/>
                </a:cxn>
                <a:cxn ang="0">
                  <a:pos x="155" y="114"/>
                </a:cxn>
                <a:cxn ang="0">
                  <a:pos x="71" y="9"/>
                </a:cxn>
              </a:cxnLst>
              <a:rect l="0" t="0" r="r" b="b"/>
              <a:pathLst>
                <a:path w="166" h="229">
                  <a:moveTo>
                    <a:pt x="72" y="229"/>
                  </a:moveTo>
                  <a:cubicBezTo>
                    <a:pt x="0" y="229"/>
                    <a:pt x="0" y="229"/>
                    <a:pt x="0" y="229"/>
                  </a:cubicBezTo>
                  <a:cubicBezTo>
                    <a:pt x="0" y="0"/>
                    <a:pt x="0" y="0"/>
                    <a:pt x="0" y="0"/>
                  </a:cubicBezTo>
                  <a:cubicBezTo>
                    <a:pt x="72" y="0"/>
                    <a:pt x="72" y="0"/>
                    <a:pt x="72" y="0"/>
                  </a:cubicBezTo>
                  <a:cubicBezTo>
                    <a:pt x="138" y="0"/>
                    <a:pt x="166" y="32"/>
                    <a:pt x="166" y="114"/>
                  </a:cubicBezTo>
                  <a:cubicBezTo>
                    <a:pt x="166" y="197"/>
                    <a:pt x="136" y="229"/>
                    <a:pt x="72" y="229"/>
                  </a:cubicBezTo>
                  <a:close/>
                  <a:moveTo>
                    <a:pt x="71" y="9"/>
                  </a:moveTo>
                  <a:cubicBezTo>
                    <a:pt x="10" y="9"/>
                    <a:pt x="10" y="9"/>
                    <a:pt x="10" y="9"/>
                  </a:cubicBezTo>
                  <a:cubicBezTo>
                    <a:pt x="10" y="220"/>
                    <a:pt x="10" y="220"/>
                    <a:pt x="10" y="220"/>
                  </a:cubicBezTo>
                  <a:cubicBezTo>
                    <a:pt x="72" y="220"/>
                    <a:pt x="72" y="220"/>
                    <a:pt x="72" y="220"/>
                  </a:cubicBezTo>
                  <a:cubicBezTo>
                    <a:pt x="127" y="220"/>
                    <a:pt x="155" y="196"/>
                    <a:pt x="155" y="114"/>
                  </a:cubicBezTo>
                  <a:cubicBezTo>
                    <a:pt x="155" y="34"/>
                    <a:pt x="130" y="9"/>
                    <a:pt x="71" y="9"/>
                  </a:cubicBezTo>
                  <a:close/>
                </a:path>
              </a:pathLst>
            </a:custGeom>
            <a:grpFill/>
            <a:ln w="9525">
              <a:noFill/>
              <a:round/>
              <a:headEnd/>
              <a:tailEnd/>
            </a:ln>
          </p:spPr>
          <p:txBody>
            <a:bodyPr/>
            <a:lstStyle/>
            <a:p>
              <a:pPr>
                <a:defRPr/>
              </a:pPr>
              <a:endParaRPr lang="en-US" b="0">
                <a:latin typeface="Arial" pitchFamily="34" charset="0"/>
                <a:cs typeface="Arial" pitchFamily="34" charset="0"/>
              </a:endParaRPr>
            </a:p>
          </p:txBody>
        </p:sp>
        <p:sp>
          <p:nvSpPr>
            <p:cNvPr id="16" name="Freeform 15"/>
            <p:cNvSpPr>
              <a:spLocks noEditPoints="1"/>
            </p:cNvSpPr>
            <p:nvPr/>
          </p:nvSpPr>
          <p:spPr bwMode="auto">
            <a:xfrm>
              <a:off x="1355725" y="3830638"/>
              <a:ext cx="598488" cy="800100"/>
            </a:xfrm>
            <a:custGeom>
              <a:avLst/>
              <a:gdLst/>
              <a:ahLst/>
              <a:cxnLst>
                <a:cxn ang="0">
                  <a:pos x="89" y="237"/>
                </a:cxn>
                <a:cxn ang="0">
                  <a:pos x="0" y="118"/>
                </a:cxn>
                <a:cxn ang="0">
                  <a:pos x="89" y="0"/>
                </a:cxn>
                <a:cxn ang="0">
                  <a:pos x="177" y="118"/>
                </a:cxn>
                <a:cxn ang="0">
                  <a:pos x="89" y="237"/>
                </a:cxn>
                <a:cxn ang="0">
                  <a:pos x="89" y="9"/>
                </a:cxn>
                <a:cxn ang="0">
                  <a:pos x="11" y="118"/>
                </a:cxn>
                <a:cxn ang="0">
                  <a:pos x="89" y="228"/>
                </a:cxn>
                <a:cxn ang="0">
                  <a:pos x="167" y="118"/>
                </a:cxn>
                <a:cxn ang="0">
                  <a:pos x="89" y="9"/>
                </a:cxn>
              </a:cxnLst>
              <a:rect l="0" t="0" r="r" b="b"/>
              <a:pathLst>
                <a:path w="177" h="237">
                  <a:moveTo>
                    <a:pt x="89" y="237"/>
                  </a:moveTo>
                  <a:cubicBezTo>
                    <a:pt x="24" y="237"/>
                    <a:pt x="0" y="204"/>
                    <a:pt x="0" y="118"/>
                  </a:cubicBezTo>
                  <a:cubicBezTo>
                    <a:pt x="0" y="32"/>
                    <a:pt x="24" y="0"/>
                    <a:pt x="89" y="0"/>
                  </a:cubicBezTo>
                  <a:cubicBezTo>
                    <a:pt x="154" y="0"/>
                    <a:pt x="177" y="32"/>
                    <a:pt x="177" y="118"/>
                  </a:cubicBezTo>
                  <a:cubicBezTo>
                    <a:pt x="177" y="204"/>
                    <a:pt x="154" y="237"/>
                    <a:pt x="89" y="237"/>
                  </a:cubicBezTo>
                  <a:close/>
                  <a:moveTo>
                    <a:pt x="89" y="9"/>
                  </a:moveTo>
                  <a:cubicBezTo>
                    <a:pt x="33" y="9"/>
                    <a:pt x="11" y="33"/>
                    <a:pt x="11" y="118"/>
                  </a:cubicBezTo>
                  <a:cubicBezTo>
                    <a:pt x="11" y="202"/>
                    <a:pt x="33" y="228"/>
                    <a:pt x="89" y="228"/>
                  </a:cubicBezTo>
                  <a:cubicBezTo>
                    <a:pt x="145" y="228"/>
                    <a:pt x="167" y="202"/>
                    <a:pt x="167" y="118"/>
                  </a:cubicBezTo>
                  <a:cubicBezTo>
                    <a:pt x="167" y="33"/>
                    <a:pt x="145" y="9"/>
                    <a:pt x="89" y="9"/>
                  </a:cubicBezTo>
                  <a:close/>
                </a:path>
              </a:pathLst>
            </a:custGeom>
            <a:grpFill/>
            <a:ln w="9525">
              <a:noFill/>
              <a:round/>
              <a:headEnd/>
              <a:tailEnd/>
            </a:ln>
          </p:spPr>
          <p:txBody>
            <a:bodyPr/>
            <a:lstStyle/>
            <a:p>
              <a:pPr>
                <a:defRPr/>
              </a:pPr>
              <a:endParaRPr lang="en-US" b="0">
                <a:latin typeface="Arial" pitchFamily="34" charset="0"/>
                <a:cs typeface="Arial" pitchFamily="34" charset="0"/>
              </a:endParaRPr>
            </a:p>
          </p:txBody>
        </p:sp>
        <p:sp>
          <p:nvSpPr>
            <p:cNvPr id="17" name="Freeform 16"/>
            <p:cNvSpPr>
              <a:spLocks/>
            </p:cNvSpPr>
            <p:nvPr/>
          </p:nvSpPr>
          <p:spPr bwMode="auto">
            <a:xfrm>
              <a:off x="2100263" y="3843338"/>
              <a:ext cx="442913" cy="774700"/>
            </a:xfrm>
            <a:custGeom>
              <a:avLst/>
              <a:gdLst/>
              <a:ahLst/>
              <a:cxnLst>
                <a:cxn ang="0">
                  <a:pos x="21" y="20"/>
                </a:cxn>
                <a:cxn ang="0">
                  <a:pos x="21" y="222"/>
                </a:cxn>
                <a:cxn ang="0">
                  <a:pos x="238" y="222"/>
                </a:cxn>
                <a:cxn ang="0">
                  <a:pos x="238" y="241"/>
                </a:cxn>
                <a:cxn ang="0">
                  <a:pos x="21" y="241"/>
                </a:cxn>
                <a:cxn ang="0">
                  <a:pos x="21" y="488"/>
                </a:cxn>
                <a:cxn ang="0">
                  <a:pos x="0" y="488"/>
                </a:cxn>
                <a:cxn ang="0">
                  <a:pos x="0" y="0"/>
                </a:cxn>
                <a:cxn ang="0">
                  <a:pos x="277" y="0"/>
                </a:cxn>
                <a:cxn ang="0">
                  <a:pos x="279" y="20"/>
                </a:cxn>
                <a:cxn ang="0">
                  <a:pos x="21" y="20"/>
                </a:cxn>
              </a:cxnLst>
              <a:rect l="0" t="0" r="r" b="b"/>
              <a:pathLst>
                <a:path w="279" h="488">
                  <a:moveTo>
                    <a:pt x="21" y="20"/>
                  </a:moveTo>
                  <a:lnTo>
                    <a:pt x="21" y="222"/>
                  </a:lnTo>
                  <a:lnTo>
                    <a:pt x="238" y="222"/>
                  </a:lnTo>
                  <a:lnTo>
                    <a:pt x="238" y="241"/>
                  </a:lnTo>
                  <a:lnTo>
                    <a:pt x="21" y="241"/>
                  </a:lnTo>
                  <a:lnTo>
                    <a:pt x="21" y="488"/>
                  </a:lnTo>
                  <a:lnTo>
                    <a:pt x="0" y="488"/>
                  </a:lnTo>
                  <a:lnTo>
                    <a:pt x="0" y="0"/>
                  </a:lnTo>
                  <a:lnTo>
                    <a:pt x="277" y="0"/>
                  </a:lnTo>
                  <a:lnTo>
                    <a:pt x="279" y="20"/>
                  </a:lnTo>
                  <a:lnTo>
                    <a:pt x="21" y="20"/>
                  </a:lnTo>
                  <a:close/>
                </a:path>
              </a:pathLst>
            </a:custGeom>
            <a:grpFill/>
            <a:ln w="9525">
              <a:noFill/>
              <a:round/>
              <a:headEnd/>
              <a:tailEnd/>
            </a:ln>
          </p:spPr>
          <p:txBody>
            <a:bodyPr/>
            <a:lstStyle/>
            <a:p>
              <a:pPr>
                <a:defRPr/>
              </a:pPr>
              <a:endParaRPr lang="en-US" b="0">
                <a:latin typeface="Arial" pitchFamily="34" charset="0"/>
                <a:cs typeface="Arial" pitchFamily="34" charset="0"/>
              </a:endParaRPr>
            </a:p>
          </p:txBody>
        </p:sp>
        <p:sp>
          <p:nvSpPr>
            <p:cNvPr id="18" name="Rectangle 17"/>
            <p:cNvSpPr>
              <a:spLocks noChangeArrowheads="1"/>
            </p:cNvSpPr>
            <p:nvPr/>
          </p:nvSpPr>
          <p:spPr bwMode="auto">
            <a:xfrm>
              <a:off x="1355725" y="4702175"/>
              <a:ext cx="34925" cy="777875"/>
            </a:xfrm>
            <a:prstGeom prst="rect">
              <a:avLst/>
            </a:prstGeom>
            <a:grpFill/>
            <a:ln w="9525">
              <a:noFill/>
              <a:miter lim="800000"/>
              <a:headEnd/>
              <a:tailEnd/>
            </a:ln>
          </p:spPr>
          <p:txBody>
            <a:bodyPr/>
            <a:lstStyle/>
            <a:p>
              <a:pPr>
                <a:defRPr/>
              </a:pPr>
              <a:endParaRPr lang="en-US" b="0">
                <a:latin typeface="Arial" pitchFamily="34" charset="0"/>
                <a:cs typeface="Arial" pitchFamily="34" charset="0"/>
              </a:endParaRPr>
            </a:p>
          </p:txBody>
        </p:sp>
        <p:sp>
          <p:nvSpPr>
            <p:cNvPr id="19" name="Freeform 18"/>
            <p:cNvSpPr>
              <a:spLocks noEditPoints="1"/>
            </p:cNvSpPr>
            <p:nvPr/>
          </p:nvSpPr>
          <p:spPr bwMode="auto">
            <a:xfrm>
              <a:off x="1600200" y="4702175"/>
              <a:ext cx="557213" cy="777875"/>
            </a:xfrm>
            <a:custGeom>
              <a:avLst/>
              <a:gdLst/>
              <a:ahLst/>
              <a:cxnLst>
                <a:cxn ang="0">
                  <a:pos x="72" y="230"/>
                </a:cxn>
                <a:cxn ang="0">
                  <a:pos x="0" y="230"/>
                </a:cxn>
                <a:cxn ang="0">
                  <a:pos x="0" y="0"/>
                </a:cxn>
                <a:cxn ang="0">
                  <a:pos x="71" y="0"/>
                </a:cxn>
                <a:cxn ang="0">
                  <a:pos x="165" y="114"/>
                </a:cxn>
                <a:cxn ang="0">
                  <a:pos x="72" y="230"/>
                </a:cxn>
                <a:cxn ang="0">
                  <a:pos x="71" y="9"/>
                </a:cxn>
                <a:cxn ang="0">
                  <a:pos x="10" y="9"/>
                </a:cxn>
                <a:cxn ang="0">
                  <a:pos x="10" y="220"/>
                </a:cxn>
                <a:cxn ang="0">
                  <a:pos x="71" y="220"/>
                </a:cxn>
                <a:cxn ang="0">
                  <a:pos x="155" y="114"/>
                </a:cxn>
                <a:cxn ang="0">
                  <a:pos x="71" y="9"/>
                </a:cxn>
              </a:cxnLst>
              <a:rect l="0" t="0" r="r" b="b"/>
              <a:pathLst>
                <a:path w="165" h="230">
                  <a:moveTo>
                    <a:pt x="72" y="230"/>
                  </a:moveTo>
                  <a:cubicBezTo>
                    <a:pt x="0" y="230"/>
                    <a:pt x="0" y="230"/>
                    <a:pt x="0" y="230"/>
                  </a:cubicBezTo>
                  <a:cubicBezTo>
                    <a:pt x="0" y="0"/>
                    <a:pt x="0" y="0"/>
                    <a:pt x="0" y="0"/>
                  </a:cubicBezTo>
                  <a:cubicBezTo>
                    <a:pt x="71" y="0"/>
                    <a:pt x="71" y="0"/>
                    <a:pt x="71" y="0"/>
                  </a:cubicBezTo>
                  <a:cubicBezTo>
                    <a:pt x="137" y="0"/>
                    <a:pt x="165" y="32"/>
                    <a:pt x="165" y="114"/>
                  </a:cubicBezTo>
                  <a:cubicBezTo>
                    <a:pt x="165" y="198"/>
                    <a:pt x="136" y="230"/>
                    <a:pt x="72" y="230"/>
                  </a:cubicBezTo>
                  <a:close/>
                  <a:moveTo>
                    <a:pt x="71" y="9"/>
                  </a:moveTo>
                  <a:cubicBezTo>
                    <a:pt x="10" y="9"/>
                    <a:pt x="10" y="9"/>
                    <a:pt x="10" y="9"/>
                  </a:cubicBezTo>
                  <a:cubicBezTo>
                    <a:pt x="10" y="220"/>
                    <a:pt x="10" y="220"/>
                    <a:pt x="10" y="220"/>
                  </a:cubicBezTo>
                  <a:cubicBezTo>
                    <a:pt x="71" y="220"/>
                    <a:pt x="71" y="220"/>
                    <a:pt x="71" y="220"/>
                  </a:cubicBezTo>
                  <a:cubicBezTo>
                    <a:pt x="126" y="220"/>
                    <a:pt x="155" y="197"/>
                    <a:pt x="155" y="114"/>
                  </a:cubicBezTo>
                  <a:cubicBezTo>
                    <a:pt x="155" y="35"/>
                    <a:pt x="129" y="9"/>
                    <a:pt x="71" y="9"/>
                  </a:cubicBezTo>
                  <a:close/>
                </a:path>
              </a:pathLst>
            </a:custGeom>
            <a:grpFill/>
            <a:ln w="9525">
              <a:noFill/>
              <a:round/>
              <a:headEnd/>
              <a:tailEnd/>
            </a:ln>
          </p:spPr>
          <p:txBody>
            <a:bodyPr/>
            <a:lstStyle/>
            <a:p>
              <a:pPr>
                <a:defRPr/>
              </a:pPr>
              <a:endParaRPr lang="en-US" b="0">
                <a:latin typeface="Arial" pitchFamily="34" charset="0"/>
                <a:cs typeface="Arial" pitchFamily="34" charset="0"/>
              </a:endParaRPr>
            </a:p>
          </p:txBody>
        </p:sp>
        <p:sp>
          <p:nvSpPr>
            <p:cNvPr id="20" name="Freeform 19"/>
            <p:cNvSpPr>
              <a:spLocks/>
            </p:cNvSpPr>
            <p:nvPr/>
          </p:nvSpPr>
          <p:spPr bwMode="auto">
            <a:xfrm>
              <a:off x="2306638" y="4702175"/>
              <a:ext cx="458788" cy="777875"/>
            </a:xfrm>
            <a:custGeom>
              <a:avLst/>
              <a:gdLst/>
              <a:ahLst/>
              <a:cxnLst>
                <a:cxn ang="0">
                  <a:pos x="289" y="471"/>
                </a:cxn>
                <a:cxn ang="0">
                  <a:pos x="289" y="490"/>
                </a:cxn>
                <a:cxn ang="0">
                  <a:pos x="0" y="490"/>
                </a:cxn>
                <a:cxn ang="0">
                  <a:pos x="0" y="0"/>
                </a:cxn>
                <a:cxn ang="0">
                  <a:pos x="276" y="0"/>
                </a:cxn>
                <a:cxn ang="0">
                  <a:pos x="276" y="19"/>
                </a:cxn>
                <a:cxn ang="0">
                  <a:pos x="21" y="19"/>
                </a:cxn>
                <a:cxn ang="0">
                  <a:pos x="21" y="224"/>
                </a:cxn>
                <a:cxn ang="0">
                  <a:pos x="245" y="224"/>
                </a:cxn>
                <a:cxn ang="0">
                  <a:pos x="245" y="241"/>
                </a:cxn>
                <a:cxn ang="0">
                  <a:pos x="21" y="241"/>
                </a:cxn>
                <a:cxn ang="0">
                  <a:pos x="21" y="471"/>
                </a:cxn>
                <a:cxn ang="0">
                  <a:pos x="289" y="471"/>
                </a:cxn>
              </a:cxnLst>
              <a:rect l="0" t="0" r="r" b="b"/>
              <a:pathLst>
                <a:path w="289" h="490">
                  <a:moveTo>
                    <a:pt x="289" y="471"/>
                  </a:moveTo>
                  <a:lnTo>
                    <a:pt x="289" y="490"/>
                  </a:lnTo>
                  <a:lnTo>
                    <a:pt x="0" y="490"/>
                  </a:lnTo>
                  <a:lnTo>
                    <a:pt x="0" y="0"/>
                  </a:lnTo>
                  <a:lnTo>
                    <a:pt x="276" y="0"/>
                  </a:lnTo>
                  <a:lnTo>
                    <a:pt x="276" y="19"/>
                  </a:lnTo>
                  <a:lnTo>
                    <a:pt x="21" y="19"/>
                  </a:lnTo>
                  <a:lnTo>
                    <a:pt x="21" y="224"/>
                  </a:lnTo>
                  <a:lnTo>
                    <a:pt x="245" y="224"/>
                  </a:lnTo>
                  <a:lnTo>
                    <a:pt x="245" y="241"/>
                  </a:lnTo>
                  <a:lnTo>
                    <a:pt x="21" y="241"/>
                  </a:lnTo>
                  <a:lnTo>
                    <a:pt x="21" y="471"/>
                  </a:lnTo>
                  <a:lnTo>
                    <a:pt x="289" y="471"/>
                  </a:lnTo>
                  <a:close/>
                </a:path>
              </a:pathLst>
            </a:custGeom>
            <a:grpFill/>
            <a:ln w="9525">
              <a:noFill/>
              <a:round/>
              <a:headEnd/>
              <a:tailEnd/>
            </a:ln>
          </p:spPr>
          <p:txBody>
            <a:bodyPr/>
            <a:lstStyle/>
            <a:p>
              <a:pPr>
                <a:defRPr/>
              </a:pPr>
              <a:endParaRPr lang="en-US" b="0">
                <a:latin typeface="Arial" pitchFamily="34" charset="0"/>
                <a:cs typeface="Arial" pitchFamily="34" charset="0"/>
              </a:endParaRPr>
            </a:p>
          </p:txBody>
        </p:sp>
        <p:sp>
          <p:nvSpPr>
            <p:cNvPr id="22" name="Freeform 20"/>
            <p:cNvSpPr>
              <a:spLocks noEditPoints="1"/>
            </p:cNvSpPr>
            <p:nvPr/>
          </p:nvSpPr>
          <p:spPr bwMode="auto">
            <a:xfrm>
              <a:off x="2795588" y="4702175"/>
              <a:ext cx="646113" cy="777875"/>
            </a:xfrm>
            <a:custGeom>
              <a:avLst/>
              <a:gdLst/>
              <a:ahLst/>
              <a:cxnLst>
                <a:cxn ang="0">
                  <a:pos x="328" y="347"/>
                </a:cxn>
                <a:cxn ang="0">
                  <a:pos x="79" y="347"/>
                </a:cxn>
                <a:cxn ang="0">
                  <a:pos x="24" y="490"/>
                </a:cxn>
                <a:cxn ang="0">
                  <a:pos x="0" y="490"/>
                </a:cxn>
                <a:cxn ang="0">
                  <a:pos x="192" y="0"/>
                </a:cxn>
                <a:cxn ang="0">
                  <a:pos x="218" y="0"/>
                </a:cxn>
                <a:cxn ang="0">
                  <a:pos x="407" y="490"/>
                </a:cxn>
                <a:cxn ang="0">
                  <a:pos x="382" y="490"/>
                </a:cxn>
                <a:cxn ang="0">
                  <a:pos x="328" y="347"/>
                </a:cxn>
                <a:cxn ang="0">
                  <a:pos x="186" y="70"/>
                </a:cxn>
                <a:cxn ang="0">
                  <a:pos x="86" y="328"/>
                </a:cxn>
                <a:cxn ang="0">
                  <a:pos x="322" y="328"/>
                </a:cxn>
                <a:cxn ang="0">
                  <a:pos x="222" y="70"/>
                </a:cxn>
                <a:cxn ang="0">
                  <a:pos x="205" y="19"/>
                </a:cxn>
                <a:cxn ang="0">
                  <a:pos x="203" y="19"/>
                </a:cxn>
                <a:cxn ang="0">
                  <a:pos x="186" y="70"/>
                </a:cxn>
              </a:cxnLst>
              <a:rect l="0" t="0" r="r" b="b"/>
              <a:pathLst>
                <a:path w="407" h="490">
                  <a:moveTo>
                    <a:pt x="328" y="347"/>
                  </a:moveTo>
                  <a:lnTo>
                    <a:pt x="79" y="347"/>
                  </a:lnTo>
                  <a:lnTo>
                    <a:pt x="24" y="490"/>
                  </a:lnTo>
                  <a:lnTo>
                    <a:pt x="0" y="490"/>
                  </a:lnTo>
                  <a:lnTo>
                    <a:pt x="192" y="0"/>
                  </a:lnTo>
                  <a:lnTo>
                    <a:pt x="218" y="0"/>
                  </a:lnTo>
                  <a:lnTo>
                    <a:pt x="407" y="490"/>
                  </a:lnTo>
                  <a:lnTo>
                    <a:pt x="382" y="490"/>
                  </a:lnTo>
                  <a:lnTo>
                    <a:pt x="328" y="347"/>
                  </a:lnTo>
                  <a:close/>
                  <a:moveTo>
                    <a:pt x="186" y="70"/>
                  </a:moveTo>
                  <a:lnTo>
                    <a:pt x="86" y="328"/>
                  </a:lnTo>
                  <a:lnTo>
                    <a:pt x="322" y="328"/>
                  </a:lnTo>
                  <a:lnTo>
                    <a:pt x="222" y="70"/>
                  </a:lnTo>
                  <a:lnTo>
                    <a:pt x="205" y="19"/>
                  </a:lnTo>
                  <a:lnTo>
                    <a:pt x="203" y="19"/>
                  </a:lnTo>
                  <a:lnTo>
                    <a:pt x="186" y="70"/>
                  </a:lnTo>
                  <a:close/>
                </a:path>
              </a:pathLst>
            </a:custGeom>
            <a:grpFill/>
            <a:ln w="9525">
              <a:noFill/>
              <a:round/>
              <a:headEnd/>
              <a:tailEnd/>
            </a:ln>
          </p:spPr>
          <p:txBody>
            <a:bodyPr/>
            <a:lstStyle/>
            <a:p>
              <a:pPr>
                <a:defRPr/>
              </a:pPr>
              <a:endParaRPr lang="en-US" b="0">
                <a:latin typeface="Arial" pitchFamily="34" charset="0"/>
                <a:cs typeface="Arial" pitchFamily="34" charset="0"/>
              </a:endParaRPr>
            </a:p>
          </p:txBody>
        </p:sp>
        <p:sp>
          <p:nvSpPr>
            <p:cNvPr id="23" name="Freeform 21"/>
            <p:cNvSpPr>
              <a:spLocks/>
            </p:cNvSpPr>
            <p:nvPr/>
          </p:nvSpPr>
          <p:spPr bwMode="auto">
            <a:xfrm>
              <a:off x="3479800" y="4692650"/>
              <a:ext cx="452438" cy="800100"/>
            </a:xfrm>
            <a:custGeom>
              <a:avLst/>
              <a:gdLst/>
              <a:ahLst/>
              <a:cxnLst>
                <a:cxn ang="0">
                  <a:pos x="63" y="237"/>
                </a:cxn>
                <a:cxn ang="0">
                  <a:pos x="0" y="219"/>
                </a:cxn>
                <a:cxn ang="0">
                  <a:pos x="2" y="210"/>
                </a:cxn>
                <a:cxn ang="0">
                  <a:pos x="63" y="228"/>
                </a:cxn>
                <a:cxn ang="0">
                  <a:pos x="124" y="172"/>
                </a:cxn>
                <a:cxn ang="0">
                  <a:pos x="2" y="57"/>
                </a:cxn>
                <a:cxn ang="0">
                  <a:pos x="70" y="0"/>
                </a:cxn>
                <a:cxn ang="0">
                  <a:pos x="127" y="12"/>
                </a:cxn>
                <a:cxn ang="0">
                  <a:pos x="124" y="20"/>
                </a:cxn>
                <a:cxn ang="0">
                  <a:pos x="70" y="8"/>
                </a:cxn>
                <a:cxn ang="0">
                  <a:pos x="12" y="57"/>
                </a:cxn>
                <a:cxn ang="0">
                  <a:pos x="134" y="171"/>
                </a:cxn>
                <a:cxn ang="0">
                  <a:pos x="63" y="237"/>
                </a:cxn>
              </a:cxnLst>
              <a:rect l="0" t="0" r="r" b="b"/>
              <a:pathLst>
                <a:path w="134" h="237">
                  <a:moveTo>
                    <a:pt x="63" y="237"/>
                  </a:moveTo>
                  <a:cubicBezTo>
                    <a:pt x="37" y="237"/>
                    <a:pt x="16" y="230"/>
                    <a:pt x="0" y="219"/>
                  </a:cubicBezTo>
                  <a:cubicBezTo>
                    <a:pt x="2" y="210"/>
                    <a:pt x="2" y="210"/>
                    <a:pt x="2" y="210"/>
                  </a:cubicBezTo>
                  <a:cubicBezTo>
                    <a:pt x="19" y="222"/>
                    <a:pt x="38" y="228"/>
                    <a:pt x="63" y="228"/>
                  </a:cubicBezTo>
                  <a:cubicBezTo>
                    <a:pt x="103" y="228"/>
                    <a:pt x="124" y="207"/>
                    <a:pt x="124" y="172"/>
                  </a:cubicBezTo>
                  <a:cubicBezTo>
                    <a:pt x="124" y="101"/>
                    <a:pt x="2" y="132"/>
                    <a:pt x="2" y="57"/>
                  </a:cubicBezTo>
                  <a:cubicBezTo>
                    <a:pt x="2" y="24"/>
                    <a:pt x="24" y="0"/>
                    <a:pt x="70" y="0"/>
                  </a:cubicBezTo>
                  <a:cubicBezTo>
                    <a:pt x="92" y="0"/>
                    <a:pt x="111" y="4"/>
                    <a:pt x="127" y="12"/>
                  </a:cubicBezTo>
                  <a:cubicBezTo>
                    <a:pt x="124" y="20"/>
                    <a:pt x="124" y="20"/>
                    <a:pt x="124" y="20"/>
                  </a:cubicBezTo>
                  <a:cubicBezTo>
                    <a:pt x="107" y="13"/>
                    <a:pt x="91" y="8"/>
                    <a:pt x="70" y="8"/>
                  </a:cubicBezTo>
                  <a:cubicBezTo>
                    <a:pt x="29" y="8"/>
                    <a:pt x="12" y="31"/>
                    <a:pt x="12" y="57"/>
                  </a:cubicBezTo>
                  <a:cubicBezTo>
                    <a:pt x="12" y="123"/>
                    <a:pt x="134" y="92"/>
                    <a:pt x="134" y="171"/>
                  </a:cubicBezTo>
                  <a:cubicBezTo>
                    <a:pt x="134" y="212"/>
                    <a:pt x="110" y="237"/>
                    <a:pt x="63" y="237"/>
                  </a:cubicBezTo>
                  <a:close/>
                </a:path>
              </a:pathLst>
            </a:custGeom>
            <a:grpFill/>
            <a:ln w="9525">
              <a:noFill/>
              <a:round/>
              <a:headEnd/>
              <a:tailEnd/>
            </a:ln>
          </p:spPr>
          <p:txBody>
            <a:bodyPr/>
            <a:lstStyle/>
            <a:p>
              <a:pPr>
                <a:defRPr/>
              </a:pPr>
              <a:endParaRPr lang="en-US" b="0">
                <a:latin typeface="Arial" pitchFamily="34" charset="0"/>
                <a:cs typeface="Arial" pitchFamily="34" charset="0"/>
              </a:endParaRPr>
            </a:p>
          </p:txBody>
        </p:sp>
      </p:grpSp>
      <p:pic>
        <p:nvPicPr>
          <p:cNvPr id="71684" name="Picture 4"/>
          <p:cNvPicPr>
            <a:picLocks noChangeAspect="1" noChangeArrowheads="1"/>
          </p:cNvPicPr>
          <p:nvPr/>
        </p:nvPicPr>
        <p:blipFill>
          <a:blip r:embed="rId3">
            <a:extLst>
              <a:ext uri="{28A0092B-C50C-407E-A947-70E740481C1C}">
                <a14:useLocalDpi xmlns:a14="http://schemas.microsoft.com/office/drawing/2010/main" val="0"/>
              </a:ext>
            </a:extLst>
          </a:blip>
          <a:srcRect l="3667" t="6818" r="5557" b="4546"/>
          <a:stretch>
            <a:fillRect/>
          </a:stretch>
        </p:blipFill>
        <p:spPr bwMode="auto">
          <a:xfrm>
            <a:off x="3810000" y="706438"/>
            <a:ext cx="5018088" cy="2341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85" name="Picture 5"/>
          <p:cNvPicPr>
            <a:picLocks noChangeAspect="1" noChangeArrowheads="1"/>
          </p:cNvPicPr>
          <p:nvPr/>
        </p:nvPicPr>
        <p:blipFill>
          <a:blip r:embed="rId4">
            <a:extLst>
              <a:ext uri="{28A0092B-C50C-407E-A947-70E740481C1C}">
                <a14:useLocalDpi xmlns:a14="http://schemas.microsoft.com/office/drawing/2010/main" val="0"/>
              </a:ext>
            </a:extLst>
          </a:blip>
          <a:srcRect b="4068"/>
          <a:stretch>
            <a:fillRect/>
          </a:stretch>
        </p:blipFill>
        <p:spPr bwMode="auto">
          <a:xfrm>
            <a:off x="3810000" y="3221038"/>
            <a:ext cx="5105400" cy="2646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686" name="Text Box 7"/>
          <p:cNvSpPr txBox="1">
            <a:spLocks noChangeArrowheads="1"/>
          </p:cNvSpPr>
          <p:nvPr/>
        </p:nvSpPr>
        <p:spPr bwMode="auto">
          <a:xfrm>
            <a:off x="76200" y="5013325"/>
            <a:ext cx="36576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spcBef>
                <a:spcPct val="50000"/>
              </a:spcBef>
            </a:pPr>
            <a:r>
              <a:rPr lang="zh-CN" altLang="en-US" sz="6000" b="0">
                <a:solidFill>
                  <a:schemeClr val="bg1"/>
                </a:solidFill>
                <a:ea typeface="宋体" pitchFamily="2" charset="-122"/>
              </a:rPr>
              <a:t>心致行致</a:t>
            </a:r>
          </a:p>
        </p:txBody>
      </p:sp>
    </p:spTree>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p:cNvPicPr>
            <a:picLocks noGrp="1" noChangeAspect="1" noChangeArrowheads="1"/>
          </p:cNvPicPr>
          <p:nvPr>
            <p:ph idx="4294967295"/>
          </p:nvPr>
        </p:nvPicPr>
        <p:blipFill>
          <a:blip r:embed="rId3">
            <a:clrChange>
              <a:clrFrom>
                <a:srgbClr val="F5F4F0"/>
              </a:clrFrom>
              <a:clrTo>
                <a:srgbClr val="F5F4F0">
                  <a:alpha val="0"/>
                </a:srgbClr>
              </a:clrTo>
            </a:clrChange>
            <a:extLst>
              <a:ext uri="{28A0092B-C50C-407E-A947-70E740481C1C}">
                <a14:useLocalDpi xmlns:a14="http://schemas.microsoft.com/office/drawing/2010/main" val="0"/>
              </a:ext>
            </a:extLst>
          </a:blip>
          <a:srcRect/>
          <a:stretch>
            <a:fillRect/>
          </a:stretch>
        </p:blipFill>
        <p:spPr>
          <a:xfrm>
            <a:off x="1143000" y="501650"/>
            <a:ext cx="6705600" cy="513715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707" name="Rectangle 3"/>
          <p:cNvSpPr>
            <a:spLocks noChangeArrowheads="1"/>
          </p:cNvSpPr>
          <p:nvPr/>
        </p:nvSpPr>
        <p:spPr bwMode="auto">
          <a:xfrm>
            <a:off x="152400" y="5730875"/>
            <a:ext cx="8839200" cy="8223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a:ea typeface="宋体" pitchFamily="2" charset="-122"/>
              </a:rPr>
              <a:t>In theory there is no difference between theory and practice, in practice there is</a:t>
            </a:r>
            <a:endParaRPr lang="zh-CN" altLang="en-US" sz="2400">
              <a:ea typeface="宋体" pitchFamily="2" charset="-122"/>
            </a:endParaRPr>
          </a:p>
        </p:txBody>
      </p:sp>
    </p:spTree>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p:cNvSpPr>
          <p:nvPr>
            <p:ph type="title" idx="4294967295"/>
          </p:nvPr>
        </p:nvSpPr>
        <p:spPr/>
        <p:txBody>
          <a:bodyPr/>
          <a:lstStyle/>
          <a:p>
            <a:pPr eaLnBrk="1" hangingPunct="1"/>
            <a:r>
              <a:rPr altLang="zh-CN" smtClean="0">
                <a:ea typeface="宋体" pitchFamily="2" charset="-122"/>
              </a:rPr>
              <a:t>Questions</a:t>
            </a:r>
          </a:p>
        </p:txBody>
      </p:sp>
      <p:pic>
        <p:nvPicPr>
          <p:cNvPr id="73731" name="Picture 4"/>
          <p:cNvPicPr>
            <a:picLocks noGrp="1" noChangeAspect="1" noChangeArrowheads="1"/>
          </p:cNvPicPr>
          <p:nvPr>
            <p:ph idx="4294967295"/>
          </p:nvPr>
        </p:nvPicPr>
        <p:blipFill>
          <a:blip r:embed="rId3">
            <a:clrChange>
              <a:clrFrom>
                <a:srgbClr val="F5F4F0"/>
              </a:clrFrom>
              <a:clrTo>
                <a:srgbClr val="F5F4F0">
                  <a:alpha val="0"/>
                </a:srgbClr>
              </a:clrTo>
            </a:clrChange>
            <a:extLst>
              <a:ext uri="{28A0092B-C50C-407E-A947-70E740481C1C}">
                <a14:useLocalDpi xmlns:a14="http://schemas.microsoft.com/office/drawing/2010/main" val="0"/>
              </a:ext>
            </a:extLst>
          </a:blip>
          <a:srcRect/>
          <a:stretch>
            <a:fillRect/>
          </a:stretch>
        </p:blipFill>
        <p:spPr>
          <a:xfrm>
            <a:off x="2819400" y="1143000"/>
            <a:ext cx="3390900" cy="440055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4"/>
          <p:cNvPicPr>
            <a:picLocks noGrp="1" noChangeAspect="1" noChangeArrowheads="1"/>
          </p:cNvPicPr>
          <p:nvPr>
            <p:ph idx="4294967295"/>
          </p:nvPr>
        </p:nvPicPr>
        <p:blipFill>
          <a:blip r:embed="rId3">
            <a:clrChange>
              <a:clrFrom>
                <a:srgbClr val="F5F4F0"/>
              </a:clrFrom>
              <a:clrTo>
                <a:srgbClr val="F5F4F0">
                  <a:alpha val="0"/>
                </a:srgbClr>
              </a:clrTo>
            </a:clrChange>
            <a:extLst>
              <a:ext uri="{28A0092B-C50C-407E-A947-70E740481C1C}">
                <a14:useLocalDpi xmlns:a14="http://schemas.microsoft.com/office/drawing/2010/main" val="0"/>
              </a:ext>
            </a:extLst>
          </a:blip>
          <a:srcRect/>
          <a:stretch>
            <a:fillRect/>
          </a:stretch>
        </p:blipFill>
        <p:spPr>
          <a:xfrm>
            <a:off x="1295400" y="914400"/>
            <a:ext cx="6308725" cy="4525963"/>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p:cNvSpPr>
          <p:nvPr>
            <p:ph type="title" idx="4294967295"/>
          </p:nvPr>
        </p:nvSpPr>
        <p:spPr/>
        <p:txBody>
          <a:bodyPr/>
          <a:lstStyle/>
          <a:p>
            <a:pPr eaLnBrk="1" hangingPunct="1"/>
            <a:r>
              <a:rPr altLang="zh-CN" smtClean="0">
                <a:ea typeface="宋体" pitchFamily="2" charset="-122"/>
              </a:rPr>
              <a:t>Done</a:t>
            </a:r>
          </a:p>
        </p:txBody>
      </p:sp>
      <p:pic>
        <p:nvPicPr>
          <p:cNvPr id="75779" name="Picture 4"/>
          <p:cNvPicPr>
            <a:picLocks noGrp="1" noChangeAspect="1" noChangeArrowheads="1"/>
          </p:cNvPicPr>
          <p:nvPr>
            <p:ph idx="4294967295"/>
          </p:nvPr>
        </p:nvPicPr>
        <p:blipFill>
          <a:blip r:embed="rId3">
            <a:clrChange>
              <a:clrFrom>
                <a:srgbClr val="F5F4F0"/>
              </a:clrFrom>
              <a:clrTo>
                <a:srgbClr val="F5F4F0">
                  <a:alpha val="0"/>
                </a:srgbClr>
              </a:clrTo>
            </a:clrChange>
            <a:extLst>
              <a:ext uri="{28A0092B-C50C-407E-A947-70E740481C1C}">
                <a14:useLocalDpi xmlns:a14="http://schemas.microsoft.com/office/drawing/2010/main" val="0"/>
              </a:ext>
            </a:extLst>
          </a:blip>
          <a:srcRect/>
          <a:stretch>
            <a:fillRect/>
          </a:stretch>
        </p:blipFill>
        <p:spPr>
          <a:xfrm>
            <a:off x="2514600" y="1371600"/>
            <a:ext cx="3505200" cy="3119438"/>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5780" name="Text Box 6"/>
          <p:cNvSpPr txBox="1">
            <a:spLocks noChangeArrowheads="1"/>
          </p:cNvSpPr>
          <p:nvPr/>
        </p:nvSpPr>
        <p:spPr bwMode="auto">
          <a:xfrm>
            <a:off x="2819400" y="4876800"/>
            <a:ext cx="320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spcBef>
                <a:spcPct val="50000"/>
              </a:spcBef>
            </a:pPr>
            <a:r>
              <a:rPr lang="en-US" altLang="zh-CN" sz="2400" b="0">
                <a:ea typeface="宋体" pitchFamily="2" charset="-122"/>
              </a:rPr>
              <a:t>@SharonMei1219</a:t>
            </a:r>
          </a:p>
        </p:txBody>
      </p:sp>
    </p:spTree>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p:cNvSpPr>
          <p:nvPr>
            <p:ph type="title" idx="4294967295"/>
          </p:nvPr>
        </p:nvSpPr>
        <p:spPr/>
        <p:txBody>
          <a:bodyPr/>
          <a:lstStyle/>
          <a:p>
            <a:pPr eaLnBrk="1" hangingPunct="1"/>
            <a:r>
              <a:rPr altLang="zh-CN" smtClean="0">
                <a:ea typeface="宋体" pitchFamily="2" charset="-122"/>
              </a:rPr>
              <a:t>Practice</a:t>
            </a:r>
          </a:p>
        </p:txBody>
      </p:sp>
      <p:pic>
        <p:nvPicPr>
          <p:cNvPr id="76803" name="Picture 4"/>
          <p:cNvPicPr>
            <a:picLocks noGrp="1" noChangeAspect="1" noChangeArrowheads="1"/>
          </p:cNvPicPr>
          <p:nvPr>
            <p:ph idx="4294967295"/>
          </p:nvPr>
        </p:nvPicPr>
        <p:blipFill>
          <a:blip r:embed="rId3">
            <a:clrChange>
              <a:clrFrom>
                <a:srgbClr val="F5F4F0"/>
              </a:clrFrom>
              <a:clrTo>
                <a:srgbClr val="F5F4F0">
                  <a:alpha val="0"/>
                </a:srgbClr>
              </a:clrTo>
            </a:clrChange>
            <a:extLst>
              <a:ext uri="{28A0092B-C50C-407E-A947-70E740481C1C}">
                <a14:useLocalDpi xmlns:a14="http://schemas.microsoft.com/office/drawing/2010/main" val="0"/>
              </a:ext>
            </a:extLst>
          </a:blip>
          <a:srcRect/>
          <a:stretch>
            <a:fillRect/>
          </a:stretch>
        </p:blipFill>
        <p:spPr>
          <a:xfrm>
            <a:off x="1295400" y="1219200"/>
            <a:ext cx="5838825" cy="43529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4"/>
          <p:cNvPicPr>
            <a:picLocks noGrp="1" noChangeAspect="1" noChangeArrowheads="1"/>
          </p:cNvPicPr>
          <p:nvPr>
            <p:ph sz="quarter" idx="4294967295"/>
          </p:nvPr>
        </p:nvPicPr>
        <p:blipFill>
          <a:blip r:embed="rId4">
            <a:extLst>
              <a:ext uri="{28A0092B-C50C-407E-A947-70E740481C1C}">
                <a14:useLocalDpi xmlns:a14="http://schemas.microsoft.com/office/drawing/2010/main" val="0"/>
              </a:ext>
            </a:extLst>
          </a:blip>
          <a:srcRect/>
          <a:stretch>
            <a:fillRect/>
          </a:stretch>
        </p:blipFill>
        <p:spPr>
          <a:xfrm>
            <a:off x="0" y="1828800"/>
            <a:ext cx="3124200" cy="2906713"/>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827" name="Rectangle 2"/>
          <p:cNvSpPr>
            <a:spLocks noGrp="1"/>
          </p:cNvSpPr>
          <p:nvPr>
            <p:ph type="title" idx="4294967295"/>
          </p:nvPr>
        </p:nvSpPr>
        <p:spPr/>
        <p:txBody>
          <a:bodyPr/>
          <a:lstStyle/>
          <a:p>
            <a:pPr eaLnBrk="1" hangingPunct="1"/>
            <a:r>
              <a:rPr altLang="zh-CN" smtClean="0">
                <a:ea typeface="宋体" pitchFamily="2" charset="-122"/>
              </a:rPr>
              <a:t>Poker Hand</a:t>
            </a:r>
          </a:p>
        </p:txBody>
      </p:sp>
      <p:graphicFrame>
        <p:nvGraphicFramePr>
          <p:cNvPr id="77828" name="Object 6"/>
          <p:cNvGraphicFramePr>
            <a:graphicFrameLocks noGrp="1" noChangeAspect="1"/>
          </p:cNvGraphicFramePr>
          <p:nvPr>
            <p:ph sz="quarter" idx="4294967295"/>
          </p:nvPr>
        </p:nvGraphicFramePr>
        <p:xfrm>
          <a:off x="3352800" y="1295400"/>
          <a:ext cx="5791200" cy="4079875"/>
        </p:xfrm>
        <a:graphic>
          <a:graphicData uri="http://schemas.openxmlformats.org/presentationml/2006/ole">
            <mc:AlternateContent xmlns:mc="http://schemas.openxmlformats.org/markup-compatibility/2006">
              <mc:Choice xmlns:v="urn:schemas-microsoft-com:vml" Requires="v">
                <p:oleObj spid="_x0000_s77841" name="Photo Editor Photo" r:id="rId5" imgW="3514286" imgH="2476190" progId="MSPhotoEd.3">
                  <p:embed/>
                </p:oleObj>
              </mc:Choice>
              <mc:Fallback>
                <p:oleObj name="Photo Editor Photo" r:id="rId5" imgW="3514286" imgH="2476190" progId="MSPhotoEd.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2800" y="1295400"/>
                        <a:ext cx="5791200" cy="407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p:cNvSpPr>
          <p:nvPr>
            <p:ph type="title" idx="4294967295"/>
          </p:nvPr>
        </p:nvSpPr>
        <p:spPr/>
        <p:txBody>
          <a:bodyPr/>
          <a:lstStyle/>
          <a:p>
            <a:pPr eaLnBrk="1" hangingPunct="1"/>
            <a:r>
              <a:rPr altLang="zh-CN" smtClean="0">
                <a:ea typeface="宋体" pitchFamily="2" charset="-122"/>
              </a:rPr>
              <a:t>References: </a:t>
            </a:r>
          </a:p>
        </p:txBody>
      </p:sp>
      <p:pic>
        <p:nvPicPr>
          <p:cNvPr id="78851" name="Picture 4"/>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5037138" y="1265238"/>
            <a:ext cx="3497262" cy="46482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852" name="Picture 6"/>
          <p:cNvPicPr>
            <a:picLocks noGrp="1" noChangeAspect="1" noChangeArrowheads="1"/>
          </p:cNvPicPr>
          <p:nvPr>
            <p:ph sz="half" idx="4294967295"/>
          </p:nvPr>
        </p:nvPicPr>
        <p:blipFill>
          <a:blip r:embed="rId4">
            <a:extLst>
              <a:ext uri="{28A0092B-C50C-407E-A947-70E740481C1C}">
                <a14:useLocalDpi xmlns:a14="http://schemas.microsoft.com/office/drawing/2010/main" val="0"/>
              </a:ext>
            </a:extLst>
          </a:blip>
          <a:srcRect/>
          <a:stretch>
            <a:fillRect/>
          </a:stretch>
        </p:blipFill>
        <p:spPr>
          <a:xfrm>
            <a:off x="609600" y="1265238"/>
            <a:ext cx="3519488" cy="4678362"/>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8853" name="Text Box 8"/>
          <p:cNvSpPr txBox="1">
            <a:spLocks noChangeArrowheads="1"/>
          </p:cNvSpPr>
          <p:nvPr/>
        </p:nvSpPr>
        <p:spPr bwMode="auto">
          <a:xfrm>
            <a:off x="4406900" y="3311525"/>
            <a:ext cx="3921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zh-CN" sz="2800" b="0">
                <a:ea typeface="宋体" pitchFamily="2" charset="-122"/>
              </a:rPr>
              <a:t>&gt;</a:t>
            </a:r>
          </a:p>
        </p:txBody>
      </p:sp>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6"/>
          <p:cNvPicPr>
            <a:picLocks noGrp="1" noChangeAspect="1" noChangeArrowheads="1"/>
          </p:cNvPicPr>
          <p:nvPr>
            <p:ph sz="half" idx="4294967295"/>
          </p:nvPr>
        </p:nvPicPr>
        <p:blipFill>
          <a:blip r:embed="rId3">
            <a:clrChange>
              <a:clrFrom>
                <a:srgbClr val="F5F4F0"/>
              </a:clrFrom>
              <a:clrTo>
                <a:srgbClr val="F5F4F0">
                  <a:alpha val="0"/>
                </a:srgbClr>
              </a:clrTo>
            </a:clrChange>
            <a:extLst>
              <a:ext uri="{28A0092B-C50C-407E-A947-70E740481C1C}">
                <a14:useLocalDpi xmlns:a14="http://schemas.microsoft.com/office/drawing/2010/main" val="0"/>
              </a:ext>
            </a:extLst>
          </a:blip>
          <a:srcRect/>
          <a:stretch>
            <a:fillRect/>
          </a:stretch>
        </p:blipFill>
        <p:spPr>
          <a:xfrm>
            <a:off x="1676400" y="2906713"/>
            <a:ext cx="971550" cy="903287"/>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15" name="Rectangle 2"/>
          <p:cNvSpPr>
            <a:spLocks noGrp="1"/>
          </p:cNvSpPr>
          <p:nvPr>
            <p:ph type="title" idx="4294967295"/>
          </p:nvPr>
        </p:nvSpPr>
        <p:spPr>
          <a:xfrm>
            <a:off x="2133600" y="2590800"/>
            <a:ext cx="6858000" cy="1143000"/>
          </a:xfrm>
        </p:spPr>
        <p:txBody>
          <a:bodyPr/>
          <a:lstStyle/>
          <a:p>
            <a:pPr eaLnBrk="1" hangingPunct="1"/>
            <a:r>
              <a:rPr altLang="zh-CN" sz="5400" smtClean="0">
                <a:solidFill>
                  <a:schemeClr val="tx1"/>
                </a:solidFill>
                <a:ea typeface="宋体" pitchFamily="2" charset="-122"/>
              </a:rPr>
              <a:t>What is clean code</a:t>
            </a:r>
          </a:p>
        </p:txBody>
      </p:sp>
      <p:pic>
        <p:nvPicPr>
          <p:cNvPr id="13316" name="Picture 4"/>
          <p:cNvPicPr>
            <a:picLocks noGrp="1" noChangeAspect="1" noChangeArrowheads="1"/>
          </p:cNvPicPr>
          <p:nvPr>
            <p:ph sz="half" idx="4294967295"/>
          </p:nvPr>
        </p:nvPicPr>
        <p:blipFill>
          <a:blip r:embed="rId4">
            <a:clrChange>
              <a:clrFrom>
                <a:srgbClr val="F5F4F0"/>
              </a:clrFrom>
              <a:clrTo>
                <a:srgbClr val="F5F4F0">
                  <a:alpha val="0"/>
                </a:srgbClr>
              </a:clrTo>
            </a:clrChange>
            <a:extLst>
              <a:ext uri="{28A0092B-C50C-407E-A947-70E740481C1C}">
                <a14:useLocalDpi xmlns:a14="http://schemas.microsoft.com/office/drawing/2010/main" val="0"/>
              </a:ext>
            </a:extLst>
          </a:blip>
          <a:srcRect/>
          <a:stretch>
            <a:fillRect/>
          </a:stretch>
        </p:blipFill>
        <p:spPr>
          <a:xfrm>
            <a:off x="0" y="1752600"/>
            <a:ext cx="2314575" cy="2468563"/>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4"/>
          <p:cNvSpPr>
            <a:spLocks noGrp="1"/>
          </p:cNvSpPr>
          <p:nvPr>
            <p:ph type="ctrTitle" idx="4294967295"/>
          </p:nvPr>
        </p:nvSpPr>
        <p:spPr>
          <a:xfrm>
            <a:off x="685800" y="2130425"/>
            <a:ext cx="7772400" cy="1470025"/>
          </a:xfrm>
        </p:spPr>
        <p:txBody>
          <a:bodyPr/>
          <a:lstStyle/>
          <a:p>
            <a:pPr eaLnBrk="1" hangingPunct="1"/>
            <a:r>
              <a:rPr altLang="zh-CN" smtClean="0">
                <a:ea typeface="宋体" pitchFamily="2" charset="-122"/>
              </a:rPr>
              <a:t>BACK UP</a:t>
            </a:r>
          </a:p>
        </p:txBody>
      </p:sp>
      <p:sp>
        <p:nvSpPr>
          <p:cNvPr id="79875" name="Rectangle 5"/>
          <p:cNvSpPr>
            <a:spLocks noGrp="1"/>
          </p:cNvSpPr>
          <p:nvPr>
            <p:ph type="subTitle" idx="4294967295"/>
          </p:nvPr>
        </p:nvSpPr>
        <p:spPr>
          <a:xfrm>
            <a:off x="1371600" y="3886200"/>
            <a:ext cx="6400800" cy="1752600"/>
          </a:xfrm>
        </p:spPr>
        <p:txBody>
          <a:bodyPr/>
          <a:lstStyle/>
          <a:p>
            <a:pPr marL="0" indent="0" algn="ctr" eaLnBrk="1" hangingPunct="1">
              <a:buFont typeface="Arial" charset="0"/>
              <a:buNone/>
            </a:pPr>
            <a:endParaRPr lang="zh-CN" altLang="en-US" smtClean="0">
              <a:ea typeface="宋体" pitchFamily="2" charset="-122"/>
            </a:endParaRPr>
          </a:p>
        </p:txBody>
      </p:sp>
    </p:spTree>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4"/>
          <p:cNvSpPr>
            <a:spLocks noGrp="1"/>
          </p:cNvSpPr>
          <p:nvPr>
            <p:ph type="ctrTitle" idx="4294967295"/>
          </p:nvPr>
        </p:nvSpPr>
        <p:spPr>
          <a:xfrm>
            <a:off x="1600200" y="2514600"/>
            <a:ext cx="7010400" cy="1470025"/>
          </a:xfrm>
        </p:spPr>
        <p:txBody>
          <a:bodyPr/>
          <a:lstStyle/>
          <a:p>
            <a:pPr eaLnBrk="1" hangingPunct="1"/>
            <a:r>
              <a:rPr altLang="zh-CN" sz="4400" smtClean="0">
                <a:ea typeface="宋体" pitchFamily="2" charset="-122"/>
              </a:rPr>
              <a:t>Coding by Coincidence</a:t>
            </a:r>
          </a:p>
        </p:txBody>
      </p:sp>
    </p:spTree>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p:cNvSpPr>
          <p:nvPr>
            <p:ph type="title" idx="4294967295"/>
          </p:nvPr>
        </p:nvSpPr>
        <p:spPr>
          <a:xfrm>
            <a:off x="3886200" y="3276600"/>
            <a:ext cx="3886200" cy="533400"/>
          </a:xfrm>
          <a:solidFill>
            <a:srgbClr val="FF6600"/>
          </a:solidFill>
          <a:ln w="38100">
            <a:solidFill>
              <a:srgbClr val="000000"/>
            </a:solidFill>
            <a:miter lim="800000"/>
            <a:headEnd/>
            <a:tailEnd/>
          </a:ln>
        </p:spPr>
        <p:txBody>
          <a:bodyPr/>
          <a:lstStyle/>
          <a:p>
            <a:pPr algn="ctr" eaLnBrk="1" hangingPunct="1"/>
            <a:r>
              <a:rPr altLang="zh-CN" smtClean="0">
                <a:solidFill>
                  <a:schemeClr val="tx1"/>
                </a:solidFill>
                <a:ea typeface="宋体" pitchFamily="2" charset="-122"/>
              </a:rPr>
              <a:t>Same Rate of Change</a:t>
            </a:r>
            <a:endParaRPr lang="zh-CN" altLang="en-US" smtClean="0">
              <a:solidFill>
                <a:schemeClr val="tx1"/>
              </a:solidFill>
              <a:ea typeface="宋体" pitchFamily="2" charset="-122"/>
            </a:endParaRPr>
          </a:p>
        </p:txBody>
      </p:sp>
      <p:sp>
        <p:nvSpPr>
          <p:cNvPr id="81923" name="Rectangle 3"/>
          <p:cNvSpPr>
            <a:spLocks noChangeArrowheads="1"/>
          </p:cNvSpPr>
          <p:nvPr/>
        </p:nvSpPr>
        <p:spPr bwMode="auto">
          <a:xfrm>
            <a:off x="990600" y="3962400"/>
            <a:ext cx="7315200" cy="155257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sz="2400" b="0">
                <a:solidFill>
                  <a:srgbClr val="00CC00"/>
                </a:solidFill>
                <a:latin typeface="GulimChe" pitchFamily="49" charset="-127"/>
                <a:ea typeface="GulimChe" pitchFamily="49" charset="-127"/>
              </a:rPr>
              <a:t>const int perimeter = 2 * (_height + _width); </a:t>
            </a:r>
          </a:p>
          <a:p>
            <a:r>
              <a:rPr lang="en-US" altLang="zh-CN" sz="2400" b="0">
                <a:solidFill>
                  <a:srgbClr val="00CC00"/>
                </a:solidFill>
                <a:latin typeface="GulimChe" pitchFamily="49" charset="-127"/>
                <a:ea typeface="GulimChe" pitchFamily="49" charset="-127"/>
              </a:rPr>
              <a:t>printf(“perimeter = %d”,  perimeter</a:t>
            </a:r>
            <a:r>
              <a:rPr lang="en-US" altLang="zh-CN" sz="2400" b="0">
                <a:latin typeface="GulimChe" pitchFamily="49" charset="-127"/>
                <a:ea typeface="GulimChe" pitchFamily="49" charset="-127"/>
              </a:rPr>
              <a:t> </a:t>
            </a:r>
            <a:r>
              <a:rPr lang="en-US" altLang="zh-CN" sz="2400" b="0">
                <a:solidFill>
                  <a:srgbClr val="00CC00"/>
                </a:solidFill>
                <a:latin typeface="GulimChe" pitchFamily="49" charset="-127"/>
                <a:ea typeface="GulimChe" pitchFamily="49" charset="-127"/>
              </a:rPr>
              <a:t>);</a:t>
            </a:r>
          </a:p>
          <a:p>
            <a:r>
              <a:rPr lang="en-US" altLang="zh-CN" sz="2400" b="0">
                <a:solidFill>
                  <a:srgbClr val="00CC00"/>
                </a:solidFill>
                <a:latin typeface="GulimChe" pitchFamily="49" charset="-127"/>
                <a:ea typeface="GulimChe" pitchFamily="49" charset="-127"/>
              </a:rPr>
              <a:t>const int area = _height * _width; </a:t>
            </a:r>
          </a:p>
          <a:p>
            <a:r>
              <a:rPr lang="en-US" altLang="zh-CN" sz="2400" b="0">
                <a:solidFill>
                  <a:srgbClr val="00CC00"/>
                </a:solidFill>
                <a:latin typeface="GulimChe" pitchFamily="49" charset="-127"/>
                <a:ea typeface="GulimChe" pitchFamily="49" charset="-127"/>
              </a:rPr>
              <a:t>printf(“area = %d”,  area);</a:t>
            </a:r>
          </a:p>
        </p:txBody>
      </p:sp>
      <p:sp>
        <p:nvSpPr>
          <p:cNvPr id="81924" name="Rectangle 4"/>
          <p:cNvSpPr>
            <a:spLocks noChangeArrowheads="1"/>
          </p:cNvSpPr>
          <p:nvPr/>
        </p:nvSpPr>
        <p:spPr bwMode="auto">
          <a:xfrm>
            <a:off x="990600" y="1130300"/>
            <a:ext cx="7239000" cy="19177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sz="2400" b="0">
                <a:solidFill>
                  <a:srgbClr val="00CC00"/>
                </a:solidFill>
                <a:latin typeface="GulimChe" pitchFamily="49" charset="-127"/>
                <a:ea typeface="GulimChe" pitchFamily="49" charset="-127"/>
              </a:rPr>
              <a:t>int temp = 0;</a:t>
            </a:r>
          </a:p>
          <a:p>
            <a:r>
              <a:rPr lang="en-US" altLang="zh-CN" sz="2400" b="0">
                <a:solidFill>
                  <a:srgbClr val="00CC00"/>
                </a:solidFill>
                <a:latin typeface="GulimChe" pitchFamily="49" charset="-127"/>
                <a:ea typeface="GulimChe" pitchFamily="49" charset="-127"/>
              </a:rPr>
              <a:t>temp = 2 * (_height + _width); </a:t>
            </a:r>
          </a:p>
          <a:p>
            <a:r>
              <a:rPr lang="en-US" altLang="zh-CN" sz="2400" b="0">
                <a:solidFill>
                  <a:srgbClr val="00CC00"/>
                </a:solidFill>
                <a:latin typeface="GulimChe" pitchFamily="49" charset="-127"/>
                <a:ea typeface="GulimChe" pitchFamily="49" charset="-127"/>
              </a:rPr>
              <a:t>printf(“perimeter = %d”, temp);</a:t>
            </a:r>
          </a:p>
          <a:p>
            <a:r>
              <a:rPr lang="en-US" altLang="zh-CN" sz="2400" b="0">
                <a:solidFill>
                  <a:srgbClr val="00CC00"/>
                </a:solidFill>
                <a:latin typeface="GulimChe" pitchFamily="49" charset="-127"/>
                <a:ea typeface="GulimChe" pitchFamily="49" charset="-127"/>
              </a:rPr>
              <a:t>temp = _height * _width; </a:t>
            </a:r>
          </a:p>
          <a:p>
            <a:r>
              <a:rPr lang="en-US" altLang="zh-CN" sz="2400" b="0">
                <a:solidFill>
                  <a:srgbClr val="00CC00"/>
                </a:solidFill>
                <a:latin typeface="GulimChe" pitchFamily="49" charset="-127"/>
                <a:ea typeface="GulimChe" pitchFamily="49" charset="-127"/>
              </a:rPr>
              <a:t>printf(“area = %d”, temp);</a:t>
            </a:r>
          </a:p>
        </p:txBody>
      </p:sp>
      <p:sp>
        <p:nvSpPr>
          <p:cNvPr id="81925" name="AutoShape 5"/>
          <p:cNvSpPr>
            <a:spLocks noChangeArrowheads="1"/>
          </p:cNvSpPr>
          <p:nvPr/>
        </p:nvSpPr>
        <p:spPr bwMode="auto">
          <a:xfrm>
            <a:off x="2971800" y="3197225"/>
            <a:ext cx="685800" cy="685800"/>
          </a:xfrm>
          <a:prstGeom prst="downArrow">
            <a:avLst>
              <a:gd name="adj1" fmla="val 62963"/>
              <a:gd name="adj2" fmla="val 55093"/>
            </a:avLst>
          </a:prstGeom>
          <a:solidFill>
            <a:srgbClr val="FF6600"/>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p:cNvSpPr>
          <p:nvPr>
            <p:ph type="body" idx="4294967295"/>
          </p:nvPr>
        </p:nvSpPr>
        <p:spPr>
          <a:xfrm>
            <a:off x="254000" y="1066800"/>
            <a:ext cx="8583613" cy="2373313"/>
          </a:xfrm>
        </p:spPr>
        <p:txBody>
          <a:bodyPr/>
          <a:lstStyle/>
          <a:p>
            <a:pPr eaLnBrk="1" hangingPunct="1">
              <a:buFont typeface="Arial" charset="0"/>
              <a:buNone/>
            </a:pPr>
            <a:r>
              <a:rPr lang="en-US" altLang="zh-CN" smtClean="0">
                <a:ea typeface="宋体" pitchFamily="2" charset="-122"/>
              </a:rPr>
              <a:t>Logic</a:t>
            </a:r>
          </a:p>
          <a:p>
            <a:pPr eaLnBrk="1" hangingPunct="1">
              <a:buFont typeface="Arial" charset="0"/>
              <a:buNone/>
            </a:pPr>
            <a:r>
              <a:rPr lang="en-US" altLang="zh-CN" smtClean="0">
                <a:ea typeface="宋体" pitchFamily="2" charset="-122"/>
              </a:rPr>
              <a:t>encodeU8(u8 data, char * buffer, string tag)</a:t>
            </a:r>
          </a:p>
          <a:p>
            <a:pPr eaLnBrk="1" hangingPunct="1">
              <a:buFont typeface="Arial" charset="0"/>
              <a:buNone/>
            </a:pPr>
            <a:r>
              <a:rPr lang="en-US" altLang="zh-CN" smtClean="0">
                <a:ea typeface="宋体" pitchFamily="2" charset="-122"/>
              </a:rPr>
              <a:t>encodeInt(int data, char * buffer, string tag)</a:t>
            </a:r>
          </a:p>
        </p:txBody>
      </p:sp>
      <p:sp>
        <p:nvSpPr>
          <p:cNvPr id="82947" name="Rectangle 3"/>
          <p:cNvSpPr>
            <a:spLocks/>
          </p:cNvSpPr>
          <p:nvPr/>
        </p:nvSpPr>
        <p:spPr bwMode="auto">
          <a:xfrm>
            <a:off x="228600" y="4038600"/>
            <a:ext cx="6019800" cy="20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tIns="0" rIns="0" bIns="0"/>
          <a:lstStyle/>
          <a:p>
            <a:pPr marL="171450" indent="-171450">
              <a:lnSpc>
                <a:spcPct val="90000"/>
              </a:lnSpc>
              <a:spcBef>
                <a:spcPct val="20000"/>
              </a:spcBef>
              <a:spcAft>
                <a:spcPts val="600"/>
              </a:spcAft>
              <a:buClr>
                <a:srgbClr val="6639B7"/>
              </a:buClr>
              <a:buFont typeface="Arial" charset="0"/>
              <a:buNone/>
            </a:pPr>
            <a:r>
              <a:rPr lang="en-US" altLang="zh-CN" sz="2000" b="0">
                <a:solidFill>
                  <a:srgbClr val="404040"/>
                </a:solidFill>
                <a:latin typeface="Tahoma" pitchFamily="34" charset="0"/>
                <a:ea typeface="宋体" pitchFamily="2" charset="-122"/>
              </a:rPr>
              <a:t>void encodeMsg(message * msg, char * buffer){</a:t>
            </a:r>
          </a:p>
          <a:p>
            <a:pPr marL="171450" indent="-171450">
              <a:lnSpc>
                <a:spcPct val="90000"/>
              </a:lnSpc>
              <a:spcBef>
                <a:spcPct val="20000"/>
              </a:spcBef>
              <a:spcAft>
                <a:spcPts val="600"/>
              </a:spcAft>
              <a:buClr>
                <a:srgbClr val="6639B7"/>
              </a:buClr>
              <a:buFont typeface="Arial" charset="0"/>
              <a:buNone/>
            </a:pPr>
            <a:r>
              <a:rPr lang="en-US" altLang="zh-CN" sz="2000" b="0">
                <a:solidFill>
                  <a:srgbClr val="404040"/>
                </a:solidFill>
                <a:latin typeface="Tahoma" pitchFamily="34" charset="0"/>
                <a:ea typeface="宋体" pitchFamily="2" charset="-122"/>
              </a:rPr>
              <a:t>    encodeU8(msg-&gt;type, buffer, ‘type’);</a:t>
            </a:r>
          </a:p>
          <a:p>
            <a:pPr marL="171450" indent="-171450">
              <a:lnSpc>
                <a:spcPct val="90000"/>
              </a:lnSpc>
              <a:spcBef>
                <a:spcPct val="20000"/>
              </a:spcBef>
              <a:spcAft>
                <a:spcPts val="600"/>
              </a:spcAft>
              <a:buClr>
                <a:srgbClr val="6639B7"/>
              </a:buClr>
              <a:buFont typeface="Arial" charset="0"/>
              <a:buNone/>
            </a:pPr>
            <a:r>
              <a:rPr lang="en-US" altLang="zh-CN" sz="2000" b="0">
                <a:solidFill>
                  <a:srgbClr val="404040"/>
                </a:solidFill>
                <a:latin typeface="Tahoma" pitchFamily="34" charset="0"/>
                <a:ea typeface="宋体" pitchFamily="2" charset="-122"/>
              </a:rPr>
              <a:t>    encodeInt(msg-&gt;value, buffer + 1, ‘field1’);</a:t>
            </a:r>
          </a:p>
          <a:p>
            <a:pPr marL="171450" indent="-171450">
              <a:lnSpc>
                <a:spcPct val="90000"/>
              </a:lnSpc>
              <a:spcBef>
                <a:spcPct val="20000"/>
              </a:spcBef>
              <a:spcAft>
                <a:spcPts val="600"/>
              </a:spcAft>
              <a:buClr>
                <a:srgbClr val="6639B7"/>
              </a:buClr>
              <a:buFont typeface="Arial" charset="0"/>
              <a:buNone/>
            </a:pPr>
            <a:r>
              <a:rPr lang="en-US" altLang="zh-CN" sz="2000" b="0">
                <a:solidFill>
                  <a:srgbClr val="404040"/>
                </a:solidFill>
                <a:latin typeface="Tahoma" pitchFamily="34" charset="0"/>
                <a:ea typeface="宋体" pitchFamily="2" charset="-122"/>
              </a:rPr>
              <a:t>}</a:t>
            </a:r>
          </a:p>
        </p:txBody>
      </p:sp>
      <p:sp>
        <p:nvSpPr>
          <p:cNvPr id="82948" name="Rectangle 4"/>
          <p:cNvSpPr>
            <a:spLocks/>
          </p:cNvSpPr>
          <p:nvPr/>
        </p:nvSpPr>
        <p:spPr bwMode="auto">
          <a:xfrm>
            <a:off x="6248400" y="1066800"/>
            <a:ext cx="24384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tIns="0" rIns="0" bIns="0"/>
          <a:lstStyle/>
          <a:p>
            <a:pPr marL="171450" indent="-171450">
              <a:lnSpc>
                <a:spcPct val="90000"/>
              </a:lnSpc>
              <a:spcBef>
                <a:spcPct val="20000"/>
              </a:spcBef>
              <a:spcAft>
                <a:spcPts val="600"/>
              </a:spcAft>
              <a:buClr>
                <a:srgbClr val="6639B7"/>
              </a:buClr>
              <a:buFont typeface="Arial" charset="0"/>
              <a:buNone/>
            </a:pPr>
            <a:r>
              <a:rPr lang="en-US" altLang="zh-CN" sz="2000" b="0">
                <a:solidFill>
                  <a:srgbClr val="404040"/>
                </a:solidFill>
                <a:latin typeface="Tahoma" pitchFamily="34" charset="0"/>
                <a:ea typeface="宋体" pitchFamily="2" charset="-122"/>
              </a:rPr>
              <a:t>Data</a:t>
            </a:r>
          </a:p>
          <a:p>
            <a:pPr marL="171450" indent="-171450">
              <a:lnSpc>
                <a:spcPct val="90000"/>
              </a:lnSpc>
              <a:spcBef>
                <a:spcPct val="20000"/>
              </a:spcBef>
              <a:spcAft>
                <a:spcPts val="600"/>
              </a:spcAft>
              <a:buClr>
                <a:srgbClr val="6639B7"/>
              </a:buClr>
              <a:buFont typeface="Arial" charset="0"/>
              <a:buNone/>
            </a:pPr>
            <a:r>
              <a:rPr lang="en-US" altLang="zh-CN" sz="2000" b="0">
                <a:solidFill>
                  <a:srgbClr val="404040"/>
                </a:solidFill>
                <a:latin typeface="Tahoma" pitchFamily="34" charset="0"/>
                <a:ea typeface="宋体" pitchFamily="2" charset="-122"/>
              </a:rPr>
              <a:t>struct message{</a:t>
            </a:r>
          </a:p>
          <a:p>
            <a:pPr marL="171450" indent="-171450">
              <a:lnSpc>
                <a:spcPct val="90000"/>
              </a:lnSpc>
              <a:spcBef>
                <a:spcPct val="20000"/>
              </a:spcBef>
              <a:spcAft>
                <a:spcPts val="600"/>
              </a:spcAft>
              <a:buClr>
                <a:srgbClr val="6639B7"/>
              </a:buClr>
              <a:buFont typeface="Arial" charset="0"/>
              <a:buNone/>
            </a:pPr>
            <a:r>
              <a:rPr lang="en-US" altLang="zh-CN" sz="2000" b="0">
                <a:solidFill>
                  <a:srgbClr val="404040"/>
                </a:solidFill>
                <a:latin typeface="Tahoma" pitchFamily="34" charset="0"/>
                <a:ea typeface="宋体" pitchFamily="2" charset="-122"/>
              </a:rPr>
              <a:t>    char type;</a:t>
            </a:r>
          </a:p>
          <a:p>
            <a:pPr marL="171450" indent="-171450">
              <a:lnSpc>
                <a:spcPct val="90000"/>
              </a:lnSpc>
              <a:spcBef>
                <a:spcPct val="20000"/>
              </a:spcBef>
              <a:spcAft>
                <a:spcPts val="600"/>
              </a:spcAft>
              <a:buClr>
                <a:srgbClr val="6639B7"/>
              </a:buClr>
              <a:buFont typeface="Arial" charset="0"/>
              <a:buNone/>
            </a:pPr>
            <a:r>
              <a:rPr lang="en-US" altLang="zh-CN" sz="2000" b="0">
                <a:solidFill>
                  <a:srgbClr val="404040"/>
                </a:solidFill>
                <a:latin typeface="Tahoma" pitchFamily="34" charset="0"/>
                <a:ea typeface="宋体" pitchFamily="2" charset="-122"/>
              </a:rPr>
              <a:t>    int field1;</a:t>
            </a:r>
          </a:p>
          <a:p>
            <a:pPr marL="171450" indent="-171450">
              <a:lnSpc>
                <a:spcPct val="90000"/>
              </a:lnSpc>
              <a:spcBef>
                <a:spcPct val="20000"/>
              </a:spcBef>
              <a:spcAft>
                <a:spcPts val="600"/>
              </a:spcAft>
              <a:buClr>
                <a:srgbClr val="6639B7"/>
              </a:buClr>
              <a:buFont typeface="Arial" charset="0"/>
              <a:buNone/>
            </a:pPr>
            <a:r>
              <a:rPr lang="en-US" altLang="zh-CN" sz="2000" b="0">
                <a:solidFill>
                  <a:srgbClr val="404040"/>
                </a:solidFill>
                <a:latin typeface="Tahoma" pitchFamily="34" charset="0"/>
                <a:ea typeface="宋体" pitchFamily="2" charset="-122"/>
              </a:rPr>
              <a:t>}</a:t>
            </a:r>
          </a:p>
        </p:txBody>
      </p:sp>
    </p:spTree>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p:cNvSpPr>
          <p:nvPr>
            <p:ph type="body" idx="4294967295"/>
          </p:nvPr>
        </p:nvSpPr>
        <p:spPr>
          <a:xfrm>
            <a:off x="228600" y="457200"/>
            <a:ext cx="4572000" cy="3048000"/>
          </a:xfrm>
        </p:spPr>
        <p:txBody>
          <a:bodyPr/>
          <a:lstStyle/>
          <a:p>
            <a:pPr eaLnBrk="1" hangingPunct="1">
              <a:buFont typeface="Arial" charset="0"/>
              <a:buNone/>
            </a:pPr>
            <a:r>
              <a:rPr lang="en-US" altLang="zh-CN" smtClean="0">
                <a:ea typeface="宋体" pitchFamily="2" charset="-122"/>
              </a:rPr>
              <a:t>Class IntType : public DataElement{</a:t>
            </a:r>
          </a:p>
          <a:p>
            <a:pPr eaLnBrk="1" hangingPunct="1">
              <a:buFont typeface="Arial" charset="0"/>
              <a:buNone/>
            </a:pPr>
            <a:r>
              <a:rPr lang="en-US" altLang="zh-CN" smtClean="0">
                <a:ea typeface="宋体" pitchFamily="2" charset="-122"/>
              </a:rPr>
              <a:t>Public:</a:t>
            </a:r>
          </a:p>
          <a:p>
            <a:pPr eaLnBrk="1" hangingPunct="1">
              <a:buFont typeface="Arial" charset="0"/>
              <a:buNone/>
            </a:pPr>
            <a:r>
              <a:rPr lang="en-US" altLang="zh-CN" smtClean="0">
                <a:ea typeface="宋体" pitchFamily="2" charset="-122"/>
              </a:rPr>
              <a:t>    encode(char * buffer);</a:t>
            </a:r>
          </a:p>
          <a:p>
            <a:pPr eaLnBrk="1" hangingPunct="1">
              <a:buFont typeface="Arial" charset="0"/>
              <a:buNone/>
            </a:pPr>
            <a:r>
              <a:rPr lang="en-US" altLang="zh-CN" smtClean="0">
                <a:ea typeface="宋体" pitchFamily="2" charset="-122"/>
              </a:rPr>
              <a:t>Private:</a:t>
            </a:r>
          </a:p>
          <a:p>
            <a:pPr eaLnBrk="1" hangingPunct="1">
              <a:buFont typeface="Arial" charset="0"/>
              <a:buNone/>
            </a:pPr>
            <a:r>
              <a:rPr lang="en-US" altLang="zh-CN" smtClean="0">
                <a:ea typeface="宋体" pitchFamily="2" charset="-122"/>
              </a:rPr>
              <a:t>    string tag;</a:t>
            </a:r>
          </a:p>
          <a:p>
            <a:pPr eaLnBrk="1" hangingPunct="1">
              <a:buFont typeface="Arial" charset="0"/>
              <a:buNone/>
            </a:pPr>
            <a:r>
              <a:rPr lang="en-US" altLang="zh-CN" smtClean="0">
                <a:ea typeface="宋体" pitchFamily="2" charset="-122"/>
              </a:rPr>
              <a:t>    int value;</a:t>
            </a:r>
          </a:p>
          <a:p>
            <a:pPr eaLnBrk="1" hangingPunct="1">
              <a:buFont typeface="Arial" charset="0"/>
              <a:buNone/>
            </a:pPr>
            <a:r>
              <a:rPr lang="en-US" altLang="zh-CN" smtClean="0">
                <a:ea typeface="宋体" pitchFamily="2" charset="-122"/>
              </a:rPr>
              <a:t>}</a:t>
            </a:r>
          </a:p>
        </p:txBody>
      </p:sp>
      <p:sp>
        <p:nvSpPr>
          <p:cNvPr id="83971" name="Rectangle 3"/>
          <p:cNvSpPr>
            <a:spLocks/>
          </p:cNvSpPr>
          <p:nvPr/>
        </p:nvSpPr>
        <p:spPr bwMode="auto">
          <a:xfrm>
            <a:off x="304800" y="4495800"/>
            <a:ext cx="6705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tIns="0" rIns="0" bIns="0"/>
          <a:lstStyle/>
          <a:p>
            <a:pPr marL="171450" indent="-171450">
              <a:lnSpc>
                <a:spcPct val="90000"/>
              </a:lnSpc>
              <a:spcBef>
                <a:spcPct val="20000"/>
              </a:spcBef>
              <a:spcAft>
                <a:spcPts val="600"/>
              </a:spcAft>
              <a:buClr>
                <a:srgbClr val="6639B7"/>
              </a:buClr>
              <a:buFont typeface="Arial" charset="0"/>
              <a:buNone/>
            </a:pPr>
            <a:r>
              <a:rPr lang="en-US" altLang="zh-CN" sz="2000" b="0">
                <a:solidFill>
                  <a:srgbClr val="404040"/>
                </a:solidFill>
                <a:latin typeface="Tahoma" pitchFamily="34" charset="0"/>
                <a:ea typeface="宋体" pitchFamily="2" charset="-122"/>
              </a:rPr>
              <a:t>void encodeMssage(message * msg, char * buffer){</a:t>
            </a:r>
          </a:p>
          <a:p>
            <a:pPr marL="171450" indent="-171450">
              <a:lnSpc>
                <a:spcPct val="90000"/>
              </a:lnSpc>
              <a:spcBef>
                <a:spcPct val="20000"/>
              </a:spcBef>
              <a:spcAft>
                <a:spcPts val="600"/>
              </a:spcAft>
              <a:buClr>
                <a:srgbClr val="6639B7"/>
              </a:buClr>
              <a:buFont typeface="Arial" charset="0"/>
              <a:buNone/>
            </a:pPr>
            <a:r>
              <a:rPr lang="en-US" altLang="zh-CN" sz="2000" b="0">
                <a:solidFill>
                  <a:srgbClr val="404040"/>
                </a:solidFill>
                <a:latin typeface="Tahoma" pitchFamily="34" charset="0"/>
                <a:ea typeface="宋体" pitchFamily="2" charset="-122"/>
              </a:rPr>
              <a:t>    for(int i = 0; i &lt; message.nrOfElement(); i++)</a:t>
            </a:r>
          </a:p>
          <a:p>
            <a:pPr marL="171450" indent="-171450">
              <a:lnSpc>
                <a:spcPct val="90000"/>
              </a:lnSpc>
              <a:spcBef>
                <a:spcPct val="20000"/>
              </a:spcBef>
              <a:spcAft>
                <a:spcPts val="600"/>
              </a:spcAft>
              <a:buClr>
                <a:srgbClr val="6639B7"/>
              </a:buClr>
              <a:buFont typeface="Arial" charset="0"/>
              <a:buNone/>
            </a:pPr>
            <a:r>
              <a:rPr lang="en-US" altLang="zh-CN" sz="2000" b="0">
                <a:solidFill>
                  <a:srgbClr val="404040"/>
                </a:solidFill>
                <a:latin typeface="Tahoma" pitchFamily="34" charset="0"/>
                <a:ea typeface="宋体" pitchFamily="2" charset="-122"/>
              </a:rPr>
              <a:t>        message.getElement(i).encode(buffer)</a:t>
            </a:r>
          </a:p>
          <a:p>
            <a:pPr marL="171450" indent="-171450">
              <a:lnSpc>
                <a:spcPct val="90000"/>
              </a:lnSpc>
              <a:spcBef>
                <a:spcPct val="20000"/>
              </a:spcBef>
              <a:spcAft>
                <a:spcPts val="600"/>
              </a:spcAft>
              <a:buClr>
                <a:srgbClr val="6639B7"/>
              </a:buClr>
              <a:buFont typeface="Arial" charset="0"/>
              <a:buNone/>
            </a:pPr>
            <a:r>
              <a:rPr lang="en-US" altLang="zh-CN" sz="2000" b="0">
                <a:solidFill>
                  <a:srgbClr val="404040"/>
                </a:solidFill>
                <a:latin typeface="Tahoma" pitchFamily="34" charset="0"/>
                <a:ea typeface="宋体" pitchFamily="2" charset="-122"/>
              </a:rPr>
              <a:t>}</a:t>
            </a:r>
          </a:p>
        </p:txBody>
      </p:sp>
      <p:sp>
        <p:nvSpPr>
          <p:cNvPr id="83972" name="Rectangle 4"/>
          <p:cNvSpPr>
            <a:spLocks/>
          </p:cNvSpPr>
          <p:nvPr/>
        </p:nvSpPr>
        <p:spPr bwMode="auto">
          <a:xfrm>
            <a:off x="4876800" y="457200"/>
            <a:ext cx="42672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tIns="0" rIns="0" bIns="0"/>
          <a:lstStyle/>
          <a:p>
            <a:pPr marL="171450" indent="-171450">
              <a:lnSpc>
                <a:spcPct val="90000"/>
              </a:lnSpc>
              <a:spcBef>
                <a:spcPct val="20000"/>
              </a:spcBef>
              <a:spcAft>
                <a:spcPts val="600"/>
              </a:spcAft>
              <a:buClr>
                <a:srgbClr val="6639B7"/>
              </a:buClr>
              <a:buFont typeface="Arial" charset="0"/>
              <a:buNone/>
            </a:pPr>
            <a:r>
              <a:rPr lang="en-US" altLang="zh-CN" sz="2000" b="0">
                <a:solidFill>
                  <a:srgbClr val="404040"/>
                </a:solidFill>
                <a:latin typeface="Tahoma" pitchFamily="34" charset="0"/>
                <a:ea typeface="宋体" pitchFamily="2" charset="-122"/>
              </a:rPr>
              <a:t>class U8Type : public DataElement{</a:t>
            </a:r>
          </a:p>
          <a:p>
            <a:pPr marL="171450" indent="-171450">
              <a:lnSpc>
                <a:spcPct val="90000"/>
              </a:lnSpc>
              <a:spcBef>
                <a:spcPct val="20000"/>
              </a:spcBef>
              <a:spcAft>
                <a:spcPts val="600"/>
              </a:spcAft>
              <a:buClr>
                <a:srgbClr val="6639B7"/>
              </a:buClr>
              <a:buFont typeface="Arial" charset="0"/>
              <a:buNone/>
            </a:pPr>
            <a:r>
              <a:rPr lang="en-US" altLang="zh-CN" sz="2000" b="0">
                <a:solidFill>
                  <a:srgbClr val="404040"/>
                </a:solidFill>
                <a:latin typeface="Tahoma" pitchFamily="34" charset="0"/>
                <a:ea typeface="宋体" pitchFamily="2" charset="-122"/>
              </a:rPr>
              <a:t>public:</a:t>
            </a:r>
          </a:p>
          <a:p>
            <a:pPr marL="171450" indent="-171450">
              <a:lnSpc>
                <a:spcPct val="90000"/>
              </a:lnSpc>
              <a:spcBef>
                <a:spcPct val="20000"/>
              </a:spcBef>
              <a:spcAft>
                <a:spcPts val="600"/>
              </a:spcAft>
              <a:buClr>
                <a:srgbClr val="6639B7"/>
              </a:buClr>
              <a:buFont typeface="Arial" charset="0"/>
              <a:buNone/>
            </a:pPr>
            <a:r>
              <a:rPr lang="en-US" altLang="zh-CN" sz="2000" b="0">
                <a:solidFill>
                  <a:srgbClr val="404040"/>
                </a:solidFill>
                <a:latin typeface="Tahoma" pitchFamily="34" charset="0"/>
                <a:ea typeface="宋体" pitchFamily="2" charset="-122"/>
              </a:rPr>
              <a:t>    encode(char * buffer);</a:t>
            </a:r>
          </a:p>
          <a:p>
            <a:pPr marL="171450" indent="-171450">
              <a:lnSpc>
                <a:spcPct val="90000"/>
              </a:lnSpc>
              <a:spcBef>
                <a:spcPct val="20000"/>
              </a:spcBef>
              <a:spcAft>
                <a:spcPts val="600"/>
              </a:spcAft>
              <a:buClr>
                <a:srgbClr val="6639B7"/>
              </a:buClr>
              <a:buFont typeface="Arial" charset="0"/>
              <a:buNone/>
            </a:pPr>
            <a:r>
              <a:rPr lang="en-US" altLang="zh-CN" sz="2000" b="0">
                <a:solidFill>
                  <a:srgbClr val="404040"/>
                </a:solidFill>
                <a:latin typeface="Tahoma" pitchFamily="34" charset="0"/>
                <a:ea typeface="宋体" pitchFamily="2" charset="-122"/>
              </a:rPr>
              <a:t>private:</a:t>
            </a:r>
          </a:p>
          <a:p>
            <a:pPr marL="171450" indent="-171450">
              <a:lnSpc>
                <a:spcPct val="90000"/>
              </a:lnSpc>
              <a:spcBef>
                <a:spcPct val="20000"/>
              </a:spcBef>
              <a:spcAft>
                <a:spcPts val="600"/>
              </a:spcAft>
              <a:buClr>
                <a:srgbClr val="6639B7"/>
              </a:buClr>
              <a:buFont typeface="Arial" charset="0"/>
              <a:buNone/>
            </a:pPr>
            <a:r>
              <a:rPr lang="en-US" altLang="zh-CN" sz="2000" b="0">
                <a:solidFill>
                  <a:srgbClr val="404040"/>
                </a:solidFill>
                <a:latin typeface="Tahoma" pitchFamily="34" charset="0"/>
                <a:ea typeface="宋体" pitchFamily="2" charset="-122"/>
              </a:rPr>
              <a:t>    string tag;</a:t>
            </a:r>
          </a:p>
          <a:p>
            <a:pPr marL="171450" indent="-171450">
              <a:lnSpc>
                <a:spcPct val="90000"/>
              </a:lnSpc>
              <a:spcBef>
                <a:spcPct val="20000"/>
              </a:spcBef>
              <a:spcAft>
                <a:spcPts val="600"/>
              </a:spcAft>
              <a:buClr>
                <a:srgbClr val="6639B7"/>
              </a:buClr>
              <a:buFont typeface="Arial" charset="0"/>
              <a:buNone/>
            </a:pPr>
            <a:r>
              <a:rPr lang="en-US" altLang="zh-CN" sz="2000" b="0">
                <a:solidFill>
                  <a:srgbClr val="404040"/>
                </a:solidFill>
                <a:latin typeface="Tahoma" pitchFamily="34" charset="0"/>
                <a:ea typeface="宋体" pitchFamily="2" charset="-122"/>
              </a:rPr>
              <a:t>    char value;</a:t>
            </a:r>
          </a:p>
          <a:p>
            <a:pPr marL="171450" indent="-171450">
              <a:lnSpc>
                <a:spcPct val="90000"/>
              </a:lnSpc>
              <a:spcBef>
                <a:spcPct val="20000"/>
              </a:spcBef>
              <a:spcAft>
                <a:spcPts val="600"/>
              </a:spcAft>
              <a:buClr>
                <a:srgbClr val="6639B7"/>
              </a:buClr>
              <a:buFont typeface="Arial" charset="0"/>
              <a:buNone/>
            </a:pPr>
            <a:r>
              <a:rPr lang="en-US" altLang="zh-CN" sz="2000" b="0">
                <a:solidFill>
                  <a:srgbClr val="404040"/>
                </a:solidFill>
                <a:latin typeface="Tahoma" pitchFamily="34" charset="0"/>
                <a:ea typeface="宋体" pitchFamily="2" charset="-122"/>
              </a:rPr>
              <a:t>}</a:t>
            </a:r>
          </a:p>
        </p:txBody>
      </p:sp>
    </p:spTree>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0" y="387350"/>
            <a:ext cx="9144000" cy="540385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995" name="AutoShape 3"/>
          <p:cNvSpPr>
            <a:spLocks/>
          </p:cNvSpPr>
          <p:nvPr/>
        </p:nvSpPr>
        <p:spPr bwMode="auto">
          <a:xfrm>
            <a:off x="7162800" y="762000"/>
            <a:ext cx="381000" cy="609600"/>
          </a:xfrm>
          <a:prstGeom prst="rightBrace">
            <a:avLst>
              <a:gd name="adj1" fmla="val 13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996" name="AutoShape 4"/>
          <p:cNvSpPr>
            <a:spLocks/>
          </p:cNvSpPr>
          <p:nvPr/>
        </p:nvSpPr>
        <p:spPr bwMode="auto">
          <a:xfrm>
            <a:off x="7162800" y="1524000"/>
            <a:ext cx="381000" cy="1219200"/>
          </a:xfrm>
          <a:prstGeom prst="rightBrace">
            <a:avLst>
              <a:gd name="adj1" fmla="val 26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997" name="AutoShape 5"/>
          <p:cNvSpPr>
            <a:spLocks/>
          </p:cNvSpPr>
          <p:nvPr/>
        </p:nvSpPr>
        <p:spPr bwMode="auto">
          <a:xfrm>
            <a:off x="7162800" y="3276600"/>
            <a:ext cx="381000" cy="990600"/>
          </a:xfrm>
          <a:prstGeom prst="rightBrace">
            <a:avLst>
              <a:gd name="adj1" fmla="val 21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998" name="AutoShape 6"/>
          <p:cNvSpPr>
            <a:spLocks/>
          </p:cNvSpPr>
          <p:nvPr/>
        </p:nvSpPr>
        <p:spPr bwMode="auto">
          <a:xfrm>
            <a:off x="7162800" y="4876800"/>
            <a:ext cx="381000" cy="990600"/>
          </a:xfrm>
          <a:prstGeom prst="rightBrace">
            <a:avLst>
              <a:gd name="adj1" fmla="val 21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999" name="Text Box 7"/>
          <p:cNvSpPr txBox="1">
            <a:spLocks noChangeArrowheads="1"/>
          </p:cNvSpPr>
          <p:nvPr/>
        </p:nvSpPr>
        <p:spPr bwMode="auto">
          <a:xfrm>
            <a:off x="7832725" y="874713"/>
            <a:ext cx="717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zh-CN">
                <a:ea typeface="宋体" pitchFamily="2" charset="-122"/>
              </a:rPr>
              <a:t>sub1</a:t>
            </a:r>
          </a:p>
        </p:txBody>
      </p:sp>
      <p:sp>
        <p:nvSpPr>
          <p:cNvPr id="85000" name="Text Box 8"/>
          <p:cNvSpPr txBox="1">
            <a:spLocks noChangeArrowheads="1"/>
          </p:cNvSpPr>
          <p:nvPr/>
        </p:nvSpPr>
        <p:spPr bwMode="auto">
          <a:xfrm>
            <a:off x="7620000" y="1919288"/>
            <a:ext cx="1555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zh-CN">
                <a:ea typeface="宋体" pitchFamily="2" charset="-122"/>
              </a:rPr>
              <a:t>generalSub1</a:t>
            </a:r>
          </a:p>
        </p:txBody>
      </p:sp>
      <p:sp>
        <p:nvSpPr>
          <p:cNvPr id="85001" name="Text Box 9"/>
          <p:cNvSpPr txBox="1">
            <a:spLocks noChangeArrowheads="1"/>
          </p:cNvSpPr>
          <p:nvPr/>
        </p:nvSpPr>
        <p:spPr bwMode="auto">
          <a:xfrm>
            <a:off x="7969250" y="3595688"/>
            <a:ext cx="717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zh-CN">
                <a:ea typeface="宋体" pitchFamily="2" charset="-122"/>
              </a:rPr>
              <a:t>sub2</a:t>
            </a:r>
          </a:p>
        </p:txBody>
      </p:sp>
      <p:sp>
        <p:nvSpPr>
          <p:cNvPr id="85002" name="Text Box 10"/>
          <p:cNvSpPr txBox="1">
            <a:spLocks noChangeArrowheads="1"/>
          </p:cNvSpPr>
          <p:nvPr/>
        </p:nvSpPr>
        <p:spPr bwMode="auto">
          <a:xfrm>
            <a:off x="8045450" y="5195888"/>
            <a:ext cx="717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zh-CN">
                <a:ea typeface="宋体" pitchFamily="2" charset="-122"/>
              </a:rPr>
              <a:t>sub3</a:t>
            </a:r>
          </a:p>
        </p:txBody>
      </p:sp>
    </p:spTree>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0" y="539750"/>
            <a:ext cx="9144000" cy="540385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6019" name="AutoShape 3"/>
          <p:cNvSpPr>
            <a:spLocks/>
          </p:cNvSpPr>
          <p:nvPr/>
        </p:nvSpPr>
        <p:spPr bwMode="auto">
          <a:xfrm>
            <a:off x="7162800" y="914400"/>
            <a:ext cx="381000" cy="609600"/>
          </a:xfrm>
          <a:prstGeom prst="rightBrace">
            <a:avLst>
              <a:gd name="adj1" fmla="val 13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020" name="AutoShape 4"/>
          <p:cNvSpPr>
            <a:spLocks/>
          </p:cNvSpPr>
          <p:nvPr/>
        </p:nvSpPr>
        <p:spPr bwMode="auto">
          <a:xfrm>
            <a:off x="7162800" y="1676400"/>
            <a:ext cx="381000" cy="1219200"/>
          </a:xfrm>
          <a:prstGeom prst="rightBrace">
            <a:avLst>
              <a:gd name="adj1" fmla="val 26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021" name="AutoShape 5"/>
          <p:cNvSpPr>
            <a:spLocks/>
          </p:cNvSpPr>
          <p:nvPr/>
        </p:nvSpPr>
        <p:spPr bwMode="auto">
          <a:xfrm>
            <a:off x="7162800" y="3429000"/>
            <a:ext cx="381000" cy="990600"/>
          </a:xfrm>
          <a:prstGeom prst="rightBrace">
            <a:avLst>
              <a:gd name="adj1" fmla="val 21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022" name="AutoShape 6"/>
          <p:cNvSpPr>
            <a:spLocks/>
          </p:cNvSpPr>
          <p:nvPr/>
        </p:nvSpPr>
        <p:spPr bwMode="auto">
          <a:xfrm>
            <a:off x="7162800" y="5029200"/>
            <a:ext cx="381000" cy="990600"/>
          </a:xfrm>
          <a:prstGeom prst="rightBrace">
            <a:avLst>
              <a:gd name="adj1" fmla="val 21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023" name="Text Box 7"/>
          <p:cNvSpPr txBox="1">
            <a:spLocks noChangeArrowheads="1"/>
          </p:cNvSpPr>
          <p:nvPr/>
        </p:nvSpPr>
        <p:spPr bwMode="auto">
          <a:xfrm>
            <a:off x="7832725" y="1027113"/>
            <a:ext cx="717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zh-CN">
                <a:ea typeface="宋体" pitchFamily="2" charset="-122"/>
              </a:rPr>
              <a:t>sub1</a:t>
            </a:r>
          </a:p>
        </p:txBody>
      </p:sp>
      <p:sp>
        <p:nvSpPr>
          <p:cNvPr id="86024" name="Text Box 8"/>
          <p:cNvSpPr txBox="1">
            <a:spLocks noChangeArrowheads="1"/>
          </p:cNvSpPr>
          <p:nvPr/>
        </p:nvSpPr>
        <p:spPr bwMode="auto">
          <a:xfrm>
            <a:off x="7620000" y="2071688"/>
            <a:ext cx="1555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zh-CN">
                <a:ea typeface="宋体" pitchFamily="2" charset="-122"/>
              </a:rPr>
              <a:t>generalSub1</a:t>
            </a:r>
          </a:p>
        </p:txBody>
      </p:sp>
      <p:sp>
        <p:nvSpPr>
          <p:cNvPr id="86025" name="Text Box 9"/>
          <p:cNvSpPr txBox="1">
            <a:spLocks noChangeArrowheads="1"/>
          </p:cNvSpPr>
          <p:nvPr/>
        </p:nvSpPr>
        <p:spPr bwMode="auto">
          <a:xfrm>
            <a:off x="7969250" y="3748088"/>
            <a:ext cx="717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zh-CN">
                <a:ea typeface="宋体" pitchFamily="2" charset="-122"/>
              </a:rPr>
              <a:t>sub2</a:t>
            </a:r>
          </a:p>
        </p:txBody>
      </p:sp>
      <p:sp>
        <p:nvSpPr>
          <p:cNvPr id="86026" name="Text Box 10"/>
          <p:cNvSpPr txBox="1">
            <a:spLocks noChangeArrowheads="1"/>
          </p:cNvSpPr>
          <p:nvPr/>
        </p:nvSpPr>
        <p:spPr bwMode="auto">
          <a:xfrm>
            <a:off x="8045450" y="5348288"/>
            <a:ext cx="717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zh-CN">
                <a:ea typeface="宋体" pitchFamily="2" charset="-122"/>
              </a:rPr>
              <a:t>sub3</a:t>
            </a:r>
          </a:p>
        </p:txBody>
      </p:sp>
      <p:sp>
        <p:nvSpPr>
          <p:cNvPr id="86027" name="Text Box 11"/>
          <p:cNvSpPr txBox="1">
            <a:spLocks noChangeArrowheads="1"/>
          </p:cNvSpPr>
          <p:nvPr/>
        </p:nvSpPr>
        <p:spPr bwMode="auto">
          <a:xfrm>
            <a:off x="1371600" y="2139950"/>
            <a:ext cx="4038600" cy="2452688"/>
          </a:xfrm>
          <a:prstGeom prst="rect">
            <a:avLst/>
          </a:prstGeom>
          <a:solidFill>
            <a:srgbClr val="FFFFB5"/>
          </a:solidFill>
          <a:ln w="9525">
            <a:solidFill>
              <a:schemeClr val="tx1"/>
            </a:solidFill>
            <a:miter lim="800000"/>
            <a:headEnd/>
            <a:tailEnd/>
          </a:ln>
          <a:effectLst>
            <a:outerShdw dist="71842" dir="2700000" algn="ctr" rotWithShape="0">
              <a:schemeClr val="accent2">
                <a:alpha val="50000"/>
              </a:schemeClr>
            </a:outerShdw>
          </a:effec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50000"/>
              </a:spcBef>
            </a:pPr>
            <a:r>
              <a:rPr lang="en-US" altLang="zh-CN" sz="2800">
                <a:ea typeface="宋体" pitchFamily="2" charset="-122"/>
              </a:rPr>
              <a:t>sub1();</a:t>
            </a:r>
          </a:p>
          <a:p>
            <a:pPr eaLnBrk="1" hangingPunct="1">
              <a:spcBef>
                <a:spcPct val="50000"/>
              </a:spcBef>
            </a:pPr>
            <a:r>
              <a:rPr lang="en-US" altLang="zh-CN" sz="2800">
                <a:ea typeface="宋体" pitchFamily="2" charset="-122"/>
              </a:rPr>
              <a:t>generalSub1();</a:t>
            </a:r>
          </a:p>
          <a:p>
            <a:pPr eaLnBrk="1" hangingPunct="1">
              <a:spcBef>
                <a:spcPct val="50000"/>
              </a:spcBef>
            </a:pPr>
            <a:r>
              <a:rPr lang="en-US" altLang="zh-CN" sz="2800">
                <a:ea typeface="宋体" pitchFamily="2" charset="-122"/>
              </a:rPr>
              <a:t>sub2();</a:t>
            </a:r>
          </a:p>
          <a:p>
            <a:pPr eaLnBrk="1" hangingPunct="1">
              <a:spcBef>
                <a:spcPct val="50000"/>
              </a:spcBef>
            </a:pPr>
            <a:r>
              <a:rPr lang="en-US" altLang="zh-CN" sz="2800">
                <a:ea typeface="宋体" pitchFamily="2" charset="-122"/>
              </a:rPr>
              <a:t>sub3();</a:t>
            </a:r>
          </a:p>
        </p:txBody>
      </p:sp>
      <p:sp>
        <p:nvSpPr>
          <p:cNvPr id="86028" name="Line 12"/>
          <p:cNvSpPr>
            <a:spLocks noChangeShapeType="1"/>
          </p:cNvSpPr>
          <p:nvPr/>
        </p:nvSpPr>
        <p:spPr bwMode="auto">
          <a:xfrm flipH="1">
            <a:off x="2971800" y="1295400"/>
            <a:ext cx="4191000" cy="1143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29" name="Line 13"/>
          <p:cNvSpPr>
            <a:spLocks noChangeShapeType="1"/>
          </p:cNvSpPr>
          <p:nvPr/>
        </p:nvSpPr>
        <p:spPr bwMode="auto">
          <a:xfrm flipH="1">
            <a:off x="4191000" y="2362200"/>
            <a:ext cx="30480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30" name="Line 14"/>
          <p:cNvSpPr>
            <a:spLocks noChangeShapeType="1"/>
          </p:cNvSpPr>
          <p:nvPr/>
        </p:nvSpPr>
        <p:spPr bwMode="auto">
          <a:xfrm flipH="1" flipV="1">
            <a:off x="3200400" y="3810000"/>
            <a:ext cx="388620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31" name="Line 15"/>
          <p:cNvSpPr>
            <a:spLocks noChangeShapeType="1"/>
          </p:cNvSpPr>
          <p:nvPr/>
        </p:nvSpPr>
        <p:spPr bwMode="auto">
          <a:xfrm flipH="1" flipV="1">
            <a:off x="2971800" y="4419600"/>
            <a:ext cx="4191000" cy="1066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381000" y="2895600"/>
            <a:ext cx="3538538" cy="35814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7043" name="Rectangle 3"/>
          <p:cNvSpPr>
            <a:spLocks noChangeArrowheads="1"/>
          </p:cNvSpPr>
          <p:nvPr/>
        </p:nvSpPr>
        <p:spPr bwMode="auto">
          <a:xfrm>
            <a:off x="609600" y="609600"/>
            <a:ext cx="2438400" cy="2057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ea typeface="宋体" pitchFamily="2" charset="-122"/>
              </a:rPr>
              <a:t>sub1(){</a:t>
            </a:r>
          </a:p>
          <a:p>
            <a:r>
              <a:rPr lang="en-US" altLang="zh-CN">
                <a:solidFill>
                  <a:srgbClr val="FF0000"/>
                </a:solidFill>
                <a:ea typeface="宋体" pitchFamily="2" charset="-122"/>
              </a:rPr>
              <a:t>    If condition{</a:t>
            </a:r>
          </a:p>
          <a:p>
            <a:r>
              <a:rPr lang="en-US" altLang="zh-CN">
                <a:solidFill>
                  <a:srgbClr val="FF0000"/>
                </a:solidFill>
                <a:ea typeface="宋体" pitchFamily="2" charset="-122"/>
              </a:rPr>
              <a:t>        xxx;</a:t>
            </a:r>
          </a:p>
          <a:p>
            <a:r>
              <a:rPr lang="en-US" altLang="zh-CN">
                <a:solidFill>
                  <a:srgbClr val="003399"/>
                </a:solidFill>
                <a:ea typeface="宋体" pitchFamily="2" charset="-122"/>
              </a:rPr>
              <a:t>    }else{</a:t>
            </a:r>
          </a:p>
          <a:p>
            <a:r>
              <a:rPr lang="en-US" altLang="zh-CN">
                <a:solidFill>
                  <a:srgbClr val="003399"/>
                </a:solidFill>
                <a:ea typeface="宋体" pitchFamily="2" charset="-122"/>
              </a:rPr>
              <a:t>        yyy;</a:t>
            </a:r>
          </a:p>
          <a:p>
            <a:r>
              <a:rPr lang="en-US" altLang="zh-CN">
                <a:ea typeface="宋体" pitchFamily="2" charset="-122"/>
              </a:rPr>
              <a:t>    }</a:t>
            </a:r>
          </a:p>
          <a:p>
            <a:r>
              <a:rPr lang="en-US" altLang="zh-CN">
                <a:ea typeface="宋体" pitchFamily="2" charset="-122"/>
              </a:rPr>
              <a:t>}</a:t>
            </a:r>
          </a:p>
        </p:txBody>
      </p:sp>
      <p:sp>
        <p:nvSpPr>
          <p:cNvPr id="87044" name="Rectangle 4"/>
          <p:cNvSpPr>
            <a:spLocks noChangeArrowheads="1"/>
          </p:cNvSpPr>
          <p:nvPr/>
        </p:nvSpPr>
        <p:spPr bwMode="auto">
          <a:xfrm>
            <a:off x="4419600" y="609600"/>
            <a:ext cx="2438400" cy="19812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solidFill>
                  <a:srgbClr val="FF0000"/>
                </a:solidFill>
                <a:ea typeface="宋体" pitchFamily="2" charset="-122"/>
              </a:rPr>
              <a:t>SRNC::sub1(){</a:t>
            </a:r>
          </a:p>
          <a:p>
            <a:r>
              <a:rPr lang="en-US" altLang="zh-CN">
                <a:solidFill>
                  <a:srgbClr val="FF0000"/>
                </a:solidFill>
                <a:ea typeface="宋体" pitchFamily="2" charset="-122"/>
              </a:rPr>
              <a:t>    xxx;</a:t>
            </a:r>
          </a:p>
          <a:p>
            <a:r>
              <a:rPr lang="en-US" altLang="zh-CN">
                <a:solidFill>
                  <a:srgbClr val="FF0000"/>
                </a:solidFill>
                <a:ea typeface="宋体" pitchFamily="2" charset="-122"/>
              </a:rPr>
              <a:t>}</a:t>
            </a:r>
          </a:p>
          <a:p>
            <a:endParaRPr lang="en-US" altLang="zh-CN">
              <a:solidFill>
                <a:srgbClr val="FF0000"/>
              </a:solidFill>
              <a:ea typeface="宋体" pitchFamily="2" charset="-122"/>
            </a:endParaRPr>
          </a:p>
          <a:p>
            <a:r>
              <a:rPr lang="en-US" altLang="zh-CN">
                <a:solidFill>
                  <a:srgbClr val="003399"/>
                </a:solidFill>
                <a:ea typeface="宋体" pitchFamily="2" charset="-122"/>
              </a:rPr>
              <a:t>DRNC::sub2(){</a:t>
            </a:r>
          </a:p>
          <a:p>
            <a:r>
              <a:rPr lang="en-US" altLang="zh-CN">
                <a:solidFill>
                  <a:srgbClr val="003399"/>
                </a:solidFill>
                <a:ea typeface="宋体" pitchFamily="2" charset="-122"/>
              </a:rPr>
              <a:t>    yyy;</a:t>
            </a:r>
          </a:p>
          <a:p>
            <a:r>
              <a:rPr lang="en-US" altLang="zh-CN">
                <a:solidFill>
                  <a:srgbClr val="003399"/>
                </a:solidFill>
                <a:ea typeface="宋体" pitchFamily="2" charset="-122"/>
              </a:rPr>
              <a:t>}</a:t>
            </a:r>
          </a:p>
        </p:txBody>
      </p:sp>
      <p:sp>
        <p:nvSpPr>
          <p:cNvPr id="87045" name="Line 5"/>
          <p:cNvSpPr>
            <a:spLocks noChangeShapeType="1"/>
          </p:cNvSpPr>
          <p:nvPr/>
        </p:nvSpPr>
        <p:spPr bwMode="auto">
          <a:xfrm flipV="1">
            <a:off x="2743200" y="1066800"/>
            <a:ext cx="1219200" cy="1524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046" name="Line 6"/>
          <p:cNvSpPr>
            <a:spLocks noChangeShapeType="1"/>
          </p:cNvSpPr>
          <p:nvPr/>
        </p:nvSpPr>
        <p:spPr bwMode="auto">
          <a:xfrm>
            <a:off x="1981200" y="1752600"/>
            <a:ext cx="1981200" cy="304800"/>
          </a:xfrm>
          <a:prstGeom prst="line">
            <a:avLst/>
          </a:prstGeom>
          <a:noFill/>
          <a:ln w="9525">
            <a:solidFill>
              <a:srgbClr val="00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047" name="Rectangle 7"/>
          <p:cNvSpPr>
            <a:spLocks noChangeArrowheads="1"/>
          </p:cNvSpPr>
          <p:nvPr/>
        </p:nvSpPr>
        <p:spPr bwMode="auto">
          <a:xfrm>
            <a:off x="4495800" y="3200400"/>
            <a:ext cx="2438400" cy="3200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ea typeface="宋体" pitchFamily="2" charset="-122"/>
              </a:rPr>
              <a:t>If (</a:t>
            </a:r>
            <a:r>
              <a:rPr lang="en-US" altLang="zh-CN">
                <a:solidFill>
                  <a:srgbClr val="FF0000"/>
                </a:solidFill>
                <a:ea typeface="宋体" pitchFamily="2" charset="-122"/>
              </a:rPr>
              <a:t>condition</a:t>
            </a:r>
            <a:r>
              <a:rPr lang="en-US" altLang="zh-CN">
                <a:ea typeface="宋体" pitchFamily="2" charset="-122"/>
              </a:rPr>
              <a:t>){</a:t>
            </a:r>
          </a:p>
          <a:p>
            <a:r>
              <a:rPr lang="en-US" altLang="zh-CN">
                <a:ea typeface="宋体" pitchFamily="2" charset="-122"/>
              </a:rPr>
              <a:t>    rnc = SRNC();</a:t>
            </a:r>
          </a:p>
          <a:p>
            <a:r>
              <a:rPr lang="en-US" altLang="zh-CN">
                <a:ea typeface="宋体" pitchFamily="2" charset="-122"/>
              </a:rPr>
              <a:t>} else {</a:t>
            </a:r>
          </a:p>
          <a:p>
            <a:r>
              <a:rPr lang="en-US" altLang="zh-CN">
                <a:ea typeface="宋体" pitchFamily="2" charset="-122"/>
              </a:rPr>
              <a:t>    rnc = DRNC();</a:t>
            </a:r>
          </a:p>
          <a:p>
            <a:r>
              <a:rPr lang="en-US" altLang="zh-CN">
                <a:ea typeface="宋体" pitchFamily="2" charset="-122"/>
              </a:rPr>
              <a:t>}</a:t>
            </a:r>
          </a:p>
          <a:p>
            <a:endParaRPr lang="en-US" altLang="zh-CN">
              <a:ea typeface="宋体" pitchFamily="2" charset="-122"/>
            </a:endParaRPr>
          </a:p>
          <a:p>
            <a:r>
              <a:rPr lang="en-US" altLang="zh-CN">
                <a:ea typeface="宋体" pitchFamily="2" charset="-122"/>
              </a:rPr>
              <a:t>rnc-&gt;sub1();</a:t>
            </a:r>
          </a:p>
          <a:p>
            <a:r>
              <a:rPr lang="en-US" altLang="zh-CN">
                <a:ea typeface="宋体" pitchFamily="2" charset="-122"/>
              </a:rPr>
              <a:t>generalSub1();</a:t>
            </a:r>
          </a:p>
          <a:p>
            <a:r>
              <a:rPr lang="en-US" altLang="zh-CN">
                <a:ea typeface="宋体" pitchFamily="2" charset="-122"/>
              </a:rPr>
              <a:t>rnc-&gt;sub2();</a:t>
            </a:r>
          </a:p>
          <a:p>
            <a:r>
              <a:rPr lang="en-US" altLang="zh-CN">
                <a:ea typeface="宋体" pitchFamily="2" charset="-122"/>
              </a:rPr>
              <a:t>rnc-&gt;sub3();</a:t>
            </a:r>
          </a:p>
          <a:p>
            <a:endParaRPr lang="en-US" altLang="zh-CN">
              <a:solidFill>
                <a:srgbClr val="003399"/>
              </a:solidFill>
              <a:ea typeface="宋体" pitchFamily="2" charset="-122"/>
            </a:endParaRPr>
          </a:p>
        </p:txBody>
      </p:sp>
      <p:sp>
        <p:nvSpPr>
          <p:cNvPr id="87048" name="AutoShape 8"/>
          <p:cNvSpPr>
            <a:spLocks noChangeArrowheads="1"/>
          </p:cNvSpPr>
          <p:nvPr/>
        </p:nvSpPr>
        <p:spPr bwMode="auto">
          <a:xfrm>
            <a:off x="6781800" y="3352800"/>
            <a:ext cx="1600200" cy="609600"/>
          </a:xfrm>
          <a:prstGeom prst="wedgeRectCallout">
            <a:avLst>
              <a:gd name="adj1" fmla="val -88491"/>
              <a:gd name="adj2" fmla="val -36458"/>
            </a:avLst>
          </a:prstGeom>
          <a:solidFill>
            <a:srgbClr val="FFFFB5"/>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a:ea typeface="宋体" pitchFamily="2" charset="-122"/>
              </a:rPr>
              <a:t>Only appear once</a:t>
            </a:r>
          </a:p>
        </p:txBody>
      </p:sp>
    </p:spTree>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0" y="0"/>
            <a:ext cx="9144000" cy="69215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0" y="0"/>
            <a:ext cx="9144000" cy="6859588"/>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4"/>
          <p:cNvPicPr>
            <a:picLocks noGrp="1" noChangeAspect="1" noChangeArrowheads="1"/>
          </p:cNvPicPr>
          <p:nvPr>
            <p:ph idx="4294967295"/>
          </p:nvPr>
        </p:nvPicPr>
        <p:blipFill>
          <a:blip r:embed="rId3">
            <a:clrChange>
              <a:clrFrom>
                <a:srgbClr val="F5F4F0"/>
              </a:clrFrom>
              <a:clrTo>
                <a:srgbClr val="F5F4F0">
                  <a:alpha val="0"/>
                </a:srgbClr>
              </a:clrTo>
            </a:clrChange>
            <a:extLst>
              <a:ext uri="{28A0092B-C50C-407E-A947-70E740481C1C}">
                <a14:useLocalDpi xmlns:a14="http://schemas.microsoft.com/office/drawing/2010/main" val="0"/>
              </a:ext>
            </a:extLst>
          </a:blip>
          <a:srcRect/>
          <a:stretch>
            <a:fillRect/>
          </a:stretch>
        </p:blipFill>
        <p:spPr>
          <a:xfrm>
            <a:off x="2286000" y="1828800"/>
            <a:ext cx="3810000" cy="30607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339" name="Text Box 7"/>
          <p:cNvSpPr txBox="1">
            <a:spLocks noChangeArrowheads="1"/>
          </p:cNvSpPr>
          <p:nvPr/>
        </p:nvSpPr>
        <p:spPr bwMode="auto">
          <a:xfrm>
            <a:off x="6019800" y="4343400"/>
            <a:ext cx="1600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50000"/>
              </a:spcBef>
            </a:pPr>
            <a:r>
              <a:rPr lang="en-US" altLang="zh-CN" sz="2800" b="0">
                <a:solidFill>
                  <a:schemeClr val="accent2"/>
                </a:solidFill>
                <a:ea typeface="宋体" pitchFamily="2" charset="-122"/>
              </a:rPr>
              <a:t>Direct</a:t>
            </a:r>
          </a:p>
        </p:txBody>
      </p:sp>
      <p:sp>
        <p:nvSpPr>
          <p:cNvPr id="14340" name="Text Box 8"/>
          <p:cNvSpPr txBox="1">
            <a:spLocks noChangeArrowheads="1"/>
          </p:cNvSpPr>
          <p:nvPr/>
        </p:nvSpPr>
        <p:spPr bwMode="auto">
          <a:xfrm>
            <a:off x="762000" y="1447800"/>
            <a:ext cx="2590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50000"/>
              </a:spcBef>
            </a:pPr>
            <a:r>
              <a:rPr lang="en-US" altLang="zh-CN" sz="2800" b="0">
                <a:solidFill>
                  <a:schemeClr val="accent2"/>
                </a:solidFill>
                <a:ea typeface="宋体" pitchFamily="2" charset="-122"/>
              </a:rPr>
              <a:t>Care for Code</a:t>
            </a:r>
          </a:p>
        </p:txBody>
      </p:sp>
      <p:sp>
        <p:nvSpPr>
          <p:cNvPr id="14341" name="Text Box 10"/>
          <p:cNvSpPr txBox="1">
            <a:spLocks noChangeArrowheads="1"/>
          </p:cNvSpPr>
          <p:nvPr/>
        </p:nvSpPr>
        <p:spPr bwMode="auto">
          <a:xfrm>
            <a:off x="990600" y="3581400"/>
            <a:ext cx="167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50000"/>
              </a:spcBef>
            </a:pPr>
            <a:r>
              <a:rPr lang="en-US" altLang="zh-CN" sz="2400" b="0">
                <a:solidFill>
                  <a:schemeClr val="accent2"/>
                </a:solidFill>
                <a:ea typeface="宋体" pitchFamily="2" charset="-122"/>
              </a:rPr>
              <a:t>Simple</a:t>
            </a:r>
          </a:p>
        </p:txBody>
      </p:sp>
      <p:sp>
        <p:nvSpPr>
          <p:cNvPr id="14342" name="Text Box 11"/>
          <p:cNvSpPr txBox="1">
            <a:spLocks noChangeArrowheads="1"/>
          </p:cNvSpPr>
          <p:nvPr/>
        </p:nvSpPr>
        <p:spPr bwMode="auto">
          <a:xfrm>
            <a:off x="5638800" y="1752600"/>
            <a:ext cx="2438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50000"/>
              </a:spcBef>
            </a:pPr>
            <a:r>
              <a:rPr lang="en-US" altLang="zh-CN" sz="2800" b="0">
                <a:solidFill>
                  <a:schemeClr val="accent2"/>
                </a:solidFill>
                <a:ea typeface="宋体" pitchFamily="2" charset="-122"/>
              </a:rPr>
              <a:t>Efficient</a:t>
            </a:r>
          </a:p>
        </p:txBody>
      </p:sp>
      <p:sp>
        <p:nvSpPr>
          <p:cNvPr id="14343" name="Text Box 12"/>
          <p:cNvSpPr txBox="1">
            <a:spLocks noChangeArrowheads="1"/>
          </p:cNvSpPr>
          <p:nvPr/>
        </p:nvSpPr>
        <p:spPr bwMode="auto">
          <a:xfrm>
            <a:off x="4419600" y="5105400"/>
            <a:ext cx="2971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50000"/>
              </a:spcBef>
            </a:pPr>
            <a:r>
              <a:rPr lang="en-US" altLang="zh-CN" sz="2400" b="0">
                <a:solidFill>
                  <a:schemeClr val="accent2"/>
                </a:solidFill>
                <a:ea typeface="宋体" pitchFamily="2" charset="-122"/>
              </a:rPr>
              <a:t>Having unit &amp; acceptance test</a:t>
            </a:r>
          </a:p>
        </p:txBody>
      </p:sp>
      <p:sp>
        <p:nvSpPr>
          <p:cNvPr id="14344" name="Text Box 13"/>
          <p:cNvSpPr txBox="1">
            <a:spLocks noChangeArrowheads="1"/>
          </p:cNvSpPr>
          <p:nvPr/>
        </p:nvSpPr>
        <p:spPr bwMode="auto">
          <a:xfrm>
            <a:off x="4343400" y="762000"/>
            <a:ext cx="1981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50000"/>
              </a:spcBef>
            </a:pPr>
            <a:r>
              <a:rPr lang="en-US" altLang="zh-CN" sz="2800" b="0">
                <a:solidFill>
                  <a:schemeClr val="accent2"/>
                </a:solidFill>
                <a:ea typeface="宋体" pitchFamily="2" charset="-122"/>
              </a:rPr>
              <a:t>Elegant</a:t>
            </a:r>
          </a:p>
        </p:txBody>
      </p:sp>
      <p:sp>
        <p:nvSpPr>
          <p:cNvPr id="14345" name="Text Box 14"/>
          <p:cNvSpPr txBox="1">
            <a:spLocks noChangeArrowheads="1"/>
          </p:cNvSpPr>
          <p:nvPr/>
        </p:nvSpPr>
        <p:spPr bwMode="auto">
          <a:xfrm>
            <a:off x="609600" y="2895600"/>
            <a:ext cx="1676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50000"/>
              </a:spcBef>
            </a:pPr>
            <a:r>
              <a:rPr lang="en-US" altLang="zh-CN" sz="2800" b="0">
                <a:solidFill>
                  <a:schemeClr val="accent2"/>
                </a:solidFill>
                <a:ea typeface="宋体" pitchFamily="2" charset="-122"/>
              </a:rPr>
              <a:t>Explicit</a:t>
            </a:r>
          </a:p>
        </p:txBody>
      </p:sp>
      <p:sp>
        <p:nvSpPr>
          <p:cNvPr id="14346" name="Text Box 15"/>
          <p:cNvSpPr txBox="1">
            <a:spLocks noChangeArrowheads="1"/>
          </p:cNvSpPr>
          <p:nvPr/>
        </p:nvSpPr>
        <p:spPr bwMode="auto">
          <a:xfrm>
            <a:off x="1600200" y="5181600"/>
            <a:ext cx="1676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50000"/>
              </a:spcBef>
            </a:pPr>
            <a:r>
              <a:rPr lang="en-US" altLang="zh-CN" sz="2800" b="0">
                <a:solidFill>
                  <a:schemeClr val="accent2"/>
                </a:solidFill>
                <a:ea typeface="宋体" pitchFamily="2" charset="-122"/>
              </a:rPr>
              <a:t>Optimal</a:t>
            </a:r>
          </a:p>
        </p:txBody>
      </p:sp>
      <p:sp>
        <p:nvSpPr>
          <p:cNvPr id="14347" name="Text Box 16"/>
          <p:cNvSpPr txBox="1">
            <a:spLocks noChangeArrowheads="1"/>
          </p:cNvSpPr>
          <p:nvPr/>
        </p:nvSpPr>
        <p:spPr bwMode="auto">
          <a:xfrm>
            <a:off x="1676400" y="990600"/>
            <a:ext cx="2362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50000"/>
              </a:spcBef>
            </a:pPr>
            <a:r>
              <a:rPr lang="en-US" altLang="zh-CN" sz="2000" b="0">
                <a:solidFill>
                  <a:schemeClr val="accent2"/>
                </a:solidFill>
                <a:ea typeface="宋体" pitchFamily="2" charset="-122"/>
              </a:rPr>
              <a:t>As Expected</a:t>
            </a:r>
          </a:p>
        </p:txBody>
      </p:sp>
      <p:sp>
        <p:nvSpPr>
          <p:cNvPr id="14348" name="Text Box 17"/>
          <p:cNvSpPr txBox="1">
            <a:spLocks noChangeArrowheads="1"/>
          </p:cNvSpPr>
          <p:nvPr/>
        </p:nvSpPr>
        <p:spPr bwMode="auto">
          <a:xfrm>
            <a:off x="6400800" y="2590800"/>
            <a:ext cx="2514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50000"/>
              </a:spcBef>
            </a:pPr>
            <a:r>
              <a:rPr lang="en-US" altLang="zh-CN" sz="2000" b="0">
                <a:solidFill>
                  <a:schemeClr val="accent2"/>
                </a:solidFill>
                <a:ea typeface="宋体" pitchFamily="2" charset="-122"/>
              </a:rPr>
              <a:t>No Duplication</a:t>
            </a:r>
          </a:p>
        </p:txBody>
      </p:sp>
      <p:sp>
        <p:nvSpPr>
          <p:cNvPr id="14349" name="Text Box 18"/>
          <p:cNvSpPr txBox="1">
            <a:spLocks noChangeArrowheads="1"/>
          </p:cNvSpPr>
          <p:nvPr/>
        </p:nvSpPr>
        <p:spPr bwMode="auto">
          <a:xfrm>
            <a:off x="6553200" y="3429000"/>
            <a:ext cx="1981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50000"/>
              </a:spcBef>
            </a:pPr>
            <a:r>
              <a:rPr lang="en-US" altLang="zh-CN" sz="2400" b="0">
                <a:solidFill>
                  <a:schemeClr val="accent2"/>
                </a:solidFill>
                <a:ea typeface="宋体" pitchFamily="2" charset="-122"/>
              </a:rPr>
              <a:t>Minimal Dependency</a:t>
            </a:r>
          </a:p>
        </p:txBody>
      </p:sp>
    </p:spTree>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0" y="0"/>
            <a:ext cx="9144000" cy="69215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0" y="0"/>
            <a:ext cx="9144000" cy="69342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ctrTitle"/>
          </p:nvPr>
        </p:nvSpPr>
        <p:spPr/>
        <p:txBody>
          <a:bodyPr/>
          <a:lstStyle/>
          <a:p>
            <a:r>
              <a:rPr lang="en-US" dirty="0" smtClean="0"/>
              <a:t>Back up</a:t>
            </a:r>
            <a:endParaRPr lang="en-US" dirty="0"/>
          </a:p>
        </p:txBody>
      </p:sp>
    </p:spTree>
    <p:extLst>
      <p:ext uri="{BB962C8B-B14F-4D97-AF65-F5344CB8AC3E}">
        <p14:creationId xmlns:p14="http://schemas.microsoft.com/office/powerpoint/2010/main" val="2998574510"/>
      </p:ext>
    </p:extLst>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p:cNvSpPr>
          <p:nvPr>
            <p:ph type="title" idx="4294967295"/>
          </p:nvPr>
        </p:nvSpPr>
        <p:spPr/>
        <p:txBody>
          <a:bodyPr/>
          <a:lstStyle/>
          <a:p>
            <a:pPr eaLnBrk="1" hangingPunct="1"/>
            <a:r>
              <a:rPr altLang="zh-CN" smtClean="0">
                <a:ea typeface="宋体" pitchFamily="2" charset="-122"/>
              </a:rPr>
              <a:t>Principle: Symmetry</a:t>
            </a:r>
          </a:p>
        </p:txBody>
      </p:sp>
      <p:pic>
        <p:nvPicPr>
          <p:cNvPr id="28675" name="Picture 4"/>
          <p:cNvPicPr>
            <a:picLocks noGrp="1" noChangeAspect="1" noChangeArrowheads="1"/>
          </p:cNvPicPr>
          <p:nvPr>
            <p:ph idx="4294967295"/>
          </p:nvPr>
        </p:nvPicPr>
        <p:blipFill>
          <a:blip r:embed="rId3">
            <a:clrChange>
              <a:clrFrom>
                <a:srgbClr val="F5F4F0"/>
              </a:clrFrom>
              <a:clrTo>
                <a:srgbClr val="F5F4F0">
                  <a:alpha val="0"/>
                </a:srgbClr>
              </a:clrTo>
            </a:clrChange>
            <a:extLst>
              <a:ext uri="{28A0092B-C50C-407E-A947-70E740481C1C}">
                <a14:useLocalDpi xmlns:a14="http://schemas.microsoft.com/office/drawing/2010/main" val="0"/>
              </a:ext>
            </a:extLst>
          </a:blip>
          <a:srcRect/>
          <a:stretch>
            <a:fillRect/>
          </a:stretch>
        </p:blipFill>
        <p:spPr>
          <a:xfrm>
            <a:off x="2546350" y="1295400"/>
            <a:ext cx="3930650" cy="4495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4139680"/>
      </p:ext>
    </p:extLst>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4"/>
          <p:cNvSpPr>
            <a:spLocks noChangeArrowheads="1"/>
          </p:cNvSpPr>
          <p:nvPr/>
        </p:nvSpPr>
        <p:spPr bwMode="auto">
          <a:xfrm>
            <a:off x="1412875" y="1066800"/>
            <a:ext cx="3463925"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sz="2400" b="0">
                <a:ea typeface="宋体" pitchFamily="2" charset="-122"/>
              </a:rPr>
              <a:t>void process(){</a:t>
            </a:r>
          </a:p>
          <a:p>
            <a:r>
              <a:rPr lang="en-US" altLang="zh-CN" sz="2400" b="0">
                <a:ea typeface="宋体" pitchFamily="2" charset="-122"/>
              </a:rPr>
              <a:t>    input();</a:t>
            </a:r>
          </a:p>
          <a:p>
            <a:r>
              <a:rPr lang="en-US" altLang="zh-CN" sz="2400" b="0">
                <a:ea typeface="宋体" pitchFamily="2" charset="-122"/>
              </a:rPr>
              <a:t>    count ++;</a:t>
            </a:r>
          </a:p>
          <a:p>
            <a:r>
              <a:rPr lang="en-US" altLang="zh-CN" sz="2400" b="0">
                <a:ea typeface="宋体" pitchFamily="2" charset="-122"/>
              </a:rPr>
              <a:t>    output();</a:t>
            </a:r>
          </a:p>
          <a:p>
            <a:r>
              <a:rPr lang="en-US" altLang="zh-CN" sz="2400" b="0">
                <a:ea typeface="宋体" pitchFamily="2" charset="-122"/>
              </a:rPr>
              <a:t>}</a:t>
            </a:r>
          </a:p>
        </p:txBody>
      </p:sp>
      <p:sp>
        <p:nvSpPr>
          <p:cNvPr id="29699" name="Rectangle 5"/>
          <p:cNvSpPr>
            <a:spLocks noChangeArrowheads="1"/>
          </p:cNvSpPr>
          <p:nvPr/>
        </p:nvSpPr>
        <p:spPr bwMode="auto">
          <a:xfrm>
            <a:off x="5029200" y="1066800"/>
            <a:ext cx="3463925"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sz="2400" b="0">
                <a:ea typeface="宋体" pitchFamily="2" charset="-122"/>
              </a:rPr>
              <a:t>void process(){</a:t>
            </a:r>
          </a:p>
          <a:p>
            <a:r>
              <a:rPr lang="en-US" altLang="zh-CN" sz="2400" b="0">
                <a:ea typeface="宋体" pitchFamily="2" charset="-122"/>
              </a:rPr>
              <a:t>    input();</a:t>
            </a:r>
          </a:p>
          <a:p>
            <a:r>
              <a:rPr lang="en-US" altLang="zh-CN" sz="2400" b="0">
                <a:ea typeface="宋体" pitchFamily="2" charset="-122"/>
              </a:rPr>
              <a:t>    incrementCount();</a:t>
            </a:r>
          </a:p>
          <a:p>
            <a:r>
              <a:rPr lang="en-US" altLang="zh-CN" sz="2400" b="0">
                <a:ea typeface="宋体" pitchFamily="2" charset="-122"/>
              </a:rPr>
              <a:t>    output();</a:t>
            </a:r>
          </a:p>
          <a:p>
            <a:r>
              <a:rPr lang="en-US" altLang="zh-CN" sz="2400" b="0">
                <a:ea typeface="宋体" pitchFamily="2" charset="-122"/>
              </a:rPr>
              <a:t>}</a:t>
            </a:r>
          </a:p>
        </p:txBody>
      </p:sp>
      <p:sp>
        <p:nvSpPr>
          <p:cNvPr id="29700" name="Rectangle 6"/>
          <p:cNvSpPr>
            <a:spLocks noChangeArrowheads="1"/>
          </p:cNvSpPr>
          <p:nvPr/>
        </p:nvSpPr>
        <p:spPr bwMode="auto">
          <a:xfrm>
            <a:off x="5146675" y="3581400"/>
            <a:ext cx="3463925"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sz="2400" b="0">
                <a:ea typeface="宋体" pitchFamily="2" charset="-122"/>
              </a:rPr>
              <a:t>void process(){</a:t>
            </a:r>
          </a:p>
          <a:p>
            <a:r>
              <a:rPr lang="en-US" altLang="zh-CN" sz="2400" b="0">
                <a:ea typeface="宋体" pitchFamily="2" charset="-122"/>
              </a:rPr>
              <a:t>    input();</a:t>
            </a:r>
          </a:p>
          <a:p>
            <a:r>
              <a:rPr lang="en-US" altLang="zh-CN" sz="2400" b="0">
                <a:ea typeface="宋体" pitchFamily="2" charset="-122"/>
              </a:rPr>
              <a:t>    tally();</a:t>
            </a:r>
          </a:p>
          <a:p>
            <a:r>
              <a:rPr lang="en-US" altLang="zh-CN" sz="2400" b="0">
                <a:ea typeface="宋体" pitchFamily="2" charset="-122"/>
              </a:rPr>
              <a:t>    output();</a:t>
            </a:r>
          </a:p>
          <a:p>
            <a:r>
              <a:rPr lang="en-US" altLang="zh-CN" sz="2400" b="0">
                <a:ea typeface="宋体" pitchFamily="2" charset="-122"/>
              </a:rPr>
              <a:t>}</a:t>
            </a:r>
          </a:p>
        </p:txBody>
      </p:sp>
      <p:pic>
        <p:nvPicPr>
          <p:cNvPr id="29701" name="Picture 8"/>
          <p:cNvPicPr>
            <a:picLocks noGrp="1" noChangeAspect="1" noChangeArrowheads="1"/>
          </p:cNvPicPr>
          <p:nvPr>
            <p:ph sz="quarter" idx="4294967295"/>
          </p:nvPr>
        </p:nvPicPr>
        <p:blipFill>
          <a:blip r:embed="rId3">
            <a:clrChange>
              <a:clrFrom>
                <a:srgbClr val="F5F4F0"/>
              </a:clrFrom>
              <a:clrTo>
                <a:srgbClr val="F5F4F0">
                  <a:alpha val="0"/>
                </a:srgbClr>
              </a:clrTo>
            </a:clrChange>
            <a:extLst>
              <a:ext uri="{28A0092B-C50C-407E-A947-70E740481C1C}">
                <a14:useLocalDpi xmlns:a14="http://schemas.microsoft.com/office/drawing/2010/main" val="0"/>
              </a:ext>
            </a:extLst>
          </a:blip>
          <a:srcRect/>
          <a:stretch>
            <a:fillRect/>
          </a:stretch>
        </p:blipFill>
        <p:spPr>
          <a:xfrm>
            <a:off x="1371600" y="2971800"/>
            <a:ext cx="3276600" cy="2786063"/>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2" name="Picture 10"/>
          <p:cNvPicPr>
            <a:picLocks noGrp="1" noChangeAspect="1" noChangeArrowheads="1"/>
          </p:cNvPicPr>
          <p:nvPr>
            <p:ph sz="quarter" idx="4294967295"/>
          </p:nvPr>
        </p:nvPicPr>
        <p:blipFill>
          <a:blip r:embed="rId4">
            <a:clrChange>
              <a:clrFrom>
                <a:srgbClr val="F5F4F0"/>
              </a:clrFrom>
              <a:clrTo>
                <a:srgbClr val="F5F4F0">
                  <a:alpha val="0"/>
                </a:srgbClr>
              </a:clrTo>
            </a:clrChange>
            <a:extLst>
              <a:ext uri="{28A0092B-C50C-407E-A947-70E740481C1C}">
                <a14:useLocalDpi xmlns:a14="http://schemas.microsoft.com/office/drawing/2010/main" val="0"/>
              </a:ext>
            </a:extLst>
          </a:blip>
          <a:srcRect/>
          <a:stretch>
            <a:fillRect/>
          </a:stretch>
        </p:blipFill>
        <p:spPr>
          <a:xfrm>
            <a:off x="685800" y="1066800"/>
            <a:ext cx="666750" cy="56197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3" name="Picture 12"/>
          <p:cNvPicPr>
            <a:picLocks noGrp="1" noChangeAspect="1" noChangeArrowheads="1"/>
          </p:cNvPicPr>
          <p:nvPr>
            <p:ph sz="quarter" idx="4294967295"/>
          </p:nvPr>
        </p:nvPicPr>
        <p:blipFill>
          <a:blip r:embed="rId5">
            <a:extLst>
              <a:ext uri="{28A0092B-C50C-407E-A947-70E740481C1C}">
                <a14:useLocalDpi xmlns:a14="http://schemas.microsoft.com/office/drawing/2010/main" val="0"/>
              </a:ext>
            </a:extLst>
          </a:blip>
          <a:srcRect/>
          <a:stretch>
            <a:fillRect/>
          </a:stretch>
        </p:blipFill>
        <p:spPr>
          <a:xfrm>
            <a:off x="4267200" y="1066800"/>
            <a:ext cx="723900" cy="66675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4" name="Picture 14"/>
          <p:cNvPicPr>
            <a:picLocks noGrp="1" noChangeAspect="1" noChangeArrowheads="1"/>
          </p:cNvPicPr>
          <p:nvPr>
            <p:ph sz="quarter" idx="4294967295"/>
          </p:nvPr>
        </p:nvPicPr>
        <p:blipFill>
          <a:blip r:embed="rId6">
            <a:extLst>
              <a:ext uri="{28A0092B-C50C-407E-A947-70E740481C1C}">
                <a14:useLocalDpi xmlns:a14="http://schemas.microsoft.com/office/drawing/2010/main" val="0"/>
              </a:ext>
            </a:extLst>
          </a:blip>
          <a:srcRect/>
          <a:stretch>
            <a:fillRect/>
          </a:stretch>
        </p:blipFill>
        <p:spPr>
          <a:xfrm>
            <a:off x="4419600" y="3505200"/>
            <a:ext cx="733425" cy="66675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7460535"/>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7"/>
          <p:cNvPicPr>
            <a:picLocks noGrp="1" noChangeAspect="1" noChangeArrowheads="1"/>
          </p:cNvPicPr>
          <p:nvPr>
            <p:ph idx="4294967295"/>
          </p:nvPr>
        </p:nvPicPr>
        <p:blipFill>
          <a:blip r:embed="rId3">
            <a:clrChange>
              <a:clrFrom>
                <a:srgbClr val="F5F4F0"/>
              </a:clrFrom>
              <a:clrTo>
                <a:srgbClr val="F5F4F0">
                  <a:alpha val="0"/>
                </a:srgbClr>
              </a:clrTo>
            </a:clrChange>
            <a:extLst>
              <a:ext uri="{28A0092B-C50C-407E-A947-70E740481C1C}">
                <a14:useLocalDpi xmlns:a14="http://schemas.microsoft.com/office/drawing/2010/main" val="0"/>
              </a:ext>
            </a:extLst>
          </a:blip>
          <a:srcRect/>
          <a:stretch>
            <a:fillRect/>
          </a:stretch>
        </p:blipFill>
        <p:spPr>
          <a:xfrm>
            <a:off x="2286000" y="838200"/>
            <a:ext cx="5029200" cy="48863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ALU 2011">
  <a:themeElements>
    <a:clrScheme name="alu 2011">
      <a:dk1>
        <a:srgbClr val="000000"/>
      </a:dk1>
      <a:lt1>
        <a:srgbClr val="FFFFFF"/>
      </a:lt1>
      <a:dk2>
        <a:srgbClr val="00747A"/>
      </a:dk2>
      <a:lt2>
        <a:srgbClr val="CF0072"/>
      </a:lt2>
      <a:accent1>
        <a:srgbClr val="34B4E4"/>
      </a:accent1>
      <a:accent2>
        <a:srgbClr val="AA9C8F"/>
      </a:accent2>
      <a:accent3>
        <a:srgbClr val="34B233"/>
      </a:accent3>
      <a:accent4>
        <a:srgbClr val="00549F"/>
      </a:accent4>
      <a:accent5>
        <a:srgbClr val="FFC828"/>
      </a:accent5>
      <a:accent6>
        <a:srgbClr val="A51140"/>
      </a:accent6>
      <a:hlink>
        <a:srgbClr val="412D5D"/>
      </a:hlink>
      <a:folHlink>
        <a:srgbClr val="00B2A9"/>
      </a:folHlink>
    </a:clrScheme>
    <a:fontScheme name="ALU 2011">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chor="ctr" anchorCtr="0">
        <a:noAutofit/>
      </a:bodyPr>
      <a:lstStyle>
        <a:defPPr>
          <a:defRPr smtClean="0">
            <a:latin typeface="+mn-l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AL_PPT_template_MSv2007_STD_Open_0811</Template>
  <TotalTime>6225</TotalTime>
  <Words>15112</Words>
  <Application>Microsoft Office PowerPoint</Application>
  <PresentationFormat>On-screen Show (4:3)</PresentationFormat>
  <Paragraphs>1113</Paragraphs>
  <Slides>84</Slides>
  <Notes>82</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84</vt:i4>
      </vt:variant>
    </vt:vector>
  </HeadingPairs>
  <TitlesOfParts>
    <vt:vector size="87" baseType="lpstr">
      <vt:lpstr>ALU 2011</vt:lpstr>
      <vt:lpstr>Bitmap Image</vt:lpstr>
      <vt:lpstr>Photo Editor Photo</vt:lpstr>
      <vt:lpstr>     Clean Code An alternative way of coding</vt:lpstr>
      <vt:lpstr>PowerPoint Presentation</vt:lpstr>
      <vt:lpstr>  Why clean code</vt:lpstr>
      <vt:lpstr>PowerPoint Presentation</vt:lpstr>
      <vt:lpstr>PowerPoint Presentation</vt:lpstr>
      <vt:lpstr>Hard to test</vt:lpstr>
      <vt:lpstr>What is clean code</vt:lpstr>
      <vt:lpstr>PowerPoint Presentation</vt:lpstr>
      <vt:lpstr>PowerPoint Presentation</vt:lpstr>
      <vt:lpstr>PowerPoint Presentation</vt:lpstr>
      <vt:lpstr>PowerPoint Presentation</vt:lpstr>
      <vt:lpstr>PowerPoint Presentation</vt:lpstr>
      <vt:lpstr>How to write clean code</vt:lpstr>
      <vt:lpstr>PowerPoint Presentation</vt:lpstr>
      <vt:lpstr>Principle: Local Consequence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Patterns</vt:lpstr>
      <vt:lpstr>PowerPoint Presentation</vt:lpstr>
      <vt:lpstr>Class</vt:lpstr>
      <vt:lpstr>PowerPoint Presentation</vt:lpstr>
      <vt:lpstr>PowerPoint Presentation</vt:lpstr>
      <vt:lpstr>Copy Program -- Copy characters from reader to writer</vt:lpstr>
      <vt:lpstr>PowerPoint Presentation</vt:lpstr>
      <vt:lpstr>PowerPoint Presentation</vt:lpstr>
      <vt:lpstr>PowerPoint Presentation</vt:lpstr>
      <vt:lpstr>PowerPoint Presentation</vt:lpstr>
      <vt:lpstr>Pluggable net of objects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vt:lpstr>
      <vt:lpstr>PowerPoint Presentation</vt:lpstr>
      <vt:lpstr>PowerPoint Presentation</vt:lpstr>
      <vt:lpstr>PowerPoint Presentation</vt:lpstr>
      <vt:lpstr>PowerPoint Presentation</vt:lpstr>
      <vt:lpstr>Variant</vt:lpstr>
      <vt:lpstr>Logic</vt:lpstr>
      <vt:lpstr>PowerPoint Presentation</vt:lpstr>
      <vt:lpstr>PowerPoint Presentation</vt:lpstr>
      <vt:lpstr>Logic (3/3): Tips</vt:lpstr>
      <vt:lpstr>PowerPoint Presentation</vt:lpstr>
      <vt:lpstr>PowerPoint Presentation</vt:lpstr>
      <vt:lpstr>PowerPoint Presentation</vt:lpstr>
      <vt:lpstr>How to write clean code More than just coding</vt:lpstr>
      <vt:lpstr>PowerPoint Presentation</vt:lpstr>
      <vt:lpstr>PowerPoint Presentation</vt:lpstr>
      <vt:lpstr>Divide &amp; Conquer vs. Conquer &amp; Divide</vt:lpstr>
      <vt:lpstr>Feedback Correction</vt:lpstr>
      <vt:lpstr>Economy Thinking on Clean Code</vt:lpstr>
      <vt:lpstr>PowerPoint Presentation</vt:lpstr>
      <vt:lpstr>PowerPoint Presentation</vt:lpstr>
      <vt:lpstr>Questions</vt:lpstr>
      <vt:lpstr>PowerPoint Presentation</vt:lpstr>
      <vt:lpstr>Done</vt:lpstr>
      <vt:lpstr>Practice</vt:lpstr>
      <vt:lpstr>Poker Hand</vt:lpstr>
      <vt:lpstr>References: </vt:lpstr>
      <vt:lpstr>BACK UP</vt:lpstr>
      <vt:lpstr>Coding by Coincidence</vt:lpstr>
      <vt:lpstr>Same Rate of Change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 up</vt:lpstr>
      <vt:lpstr>Principle: Symmetry</vt:lpstr>
      <vt:lpstr>PowerPoint Presentation</vt:lpstr>
    </vt:vector>
  </TitlesOfParts>
  <Company>alcatel-lucent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 Mian</dc:creator>
  <cp:lastModifiedBy>MEI Xuelan</cp:lastModifiedBy>
  <cp:revision>2135</cp:revision>
  <dcterms:created xsi:type="dcterms:W3CDTF">2013-01-07T08:05:35Z</dcterms:created>
  <dcterms:modified xsi:type="dcterms:W3CDTF">2013-05-27T05:20:49Z</dcterms:modified>
</cp:coreProperties>
</file>